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8" r:id="rId17"/>
    <p:sldId id="271" r:id="rId18"/>
    <p:sldId id="277" r:id="rId19"/>
    <p:sldId id="272" r:id="rId20"/>
    <p:sldId id="273" r:id="rId21"/>
    <p:sldId id="274" r:id="rId22"/>
    <p:sldId id="275" r:id="rId23"/>
    <p:sldId id="276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7559675" cy="10691813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uk-UA" sz="1200" b="0" strike="noStrike" spc="-1" smtClean="0">
                <a:solidFill>
                  <a:srgbClr val="D1EAED"/>
                </a:solidFill>
                <a:uFill>
                  <a:solidFill>
                    <a:srgbClr val="FFFFFF"/>
                  </a:solidFill>
                </a:uFill>
                <a:latin typeface="Constantia"/>
              </a:rPr>
              <a:t>5/3/16</a:t>
            </a:r>
            <a:endParaRPr lang="uk-UA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05EE7AB8-EBF1-42C3-96D4-2E24BF012A3F}" type="slidenum">
              <a:rPr lang="uk-UA" sz="1200" b="0" strike="noStrike" spc="-1" smtClean="0">
                <a:solidFill>
                  <a:srgbClr val="D1EAED"/>
                </a:solidFill>
                <a:uFill>
                  <a:solidFill>
                    <a:srgbClr val="FFFFFF"/>
                  </a:solidFill>
                </a:uFill>
                <a:latin typeface="Constantia"/>
              </a:rPr>
              <a:pPr algn="r">
                <a:lnSpc>
                  <a:spcPct val="100000"/>
                </a:lnSpc>
              </a:pPr>
              <a:t>‹#›</a:t>
            </a:fld>
            <a:endParaRPr lang="uk-UA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uk-UA" sz="1200" b="0" strike="noStrike" spc="-1" smtClean="0">
                <a:solidFill>
                  <a:srgbClr val="D1EAED"/>
                </a:solidFill>
                <a:uFill>
                  <a:solidFill>
                    <a:srgbClr val="FFFFFF"/>
                  </a:solidFill>
                </a:uFill>
                <a:latin typeface="Constantia"/>
              </a:rPr>
              <a:t>5/3/16</a:t>
            </a:r>
            <a:endParaRPr lang="uk-UA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05EE7AB8-EBF1-42C3-96D4-2E24BF012A3F}" type="slidenum">
              <a:rPr lang="uk-UA" sz="1200" b="0" strike="noStrike" spc="-1" smtClean="0">
                <a:solidFill>
                  <a:srgbClr val="D1EAED"/>
                </a:solidFill>
                <a:uFill>
                  <a:solidFill>
                    <a:srgbClr val="FFFFFF"/>
                  </a:solidFill>
                </a:uFill>
                <a:latin typeface="Constantia"/>
              </a:rPr>
              <a:pPr algn="r">
                <a:lnSpc>
                  <a:spcPct val="100000"/>
                </a:lnSpc>
              </a:pPr>
              <a:t>‹#›</a:t>
            </a:fld>
            <a:endParaRPr lang="uk-UA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uk-UA" sz="1200" b="0" strike="noStrike" spc="-1" smtClean="0">
                <a:solidFill>
                  <a:srgbClr val="D1EAED"/>
                </a:solidFill>
                <a:uFill>
                  <a:solidFill>
                    <a:srgbClr val="FFFFFF"/>
                  </a:solidFill>
                </a:uFill>
                <a:latin typeface="Constantia"/>
              </a:rPr>
              <a:t>5/3/16</a:t>
            </a:r>
            <a:endParaRPr lang="uk-UA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05EE7AB8-EBF1-42C3-96D4-2E24BF012A3F}" type="slidenum">
              <a:rPr lang="uk-UA" sz="1200" b="0" strike="noStrike" spc="-1" smtClean="0">
                <a:solidFill>
                  <a:srgbClr val="D1EAED"/>
                </a:solidFill>
                <a:uFill>
                  <a:solidFill>
                    <a:srgbClr val="FFFFFF"/>
                  </a:solidFill>
                </a:uFill>
                <a:latin typeface="Constantia"/>
              </a:rPr>
              <a:pPr algn="r">
                <a:lnSpc>
                  <a:spcPct val="100000"/>
                </a:lnSpc>
              </a:pPr>
              <a:t>‹#›</a:t>
            </a:fld>
            <a:endParaRPr lang="uk-UA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uk-UA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nstantia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uk-U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uk-UA" sz="1200" b="0" strike="noStrike" spc="-1" smtClean="0">
                <a:solidFill>
                  <a:srgbClr val="D1EAED"/>
                </a:solidFill>
                <a:uFill>
                  <a:solidFill>
                    <a:srgbClr val="FFFFFF"/>
                  </a:solidFill>
                </a:uFill>
                <a:latin typeface="Constantia"/>
              </a:rPr>
              <a:t>5/3/16</a:t>
            </a:r>
            <a:endParaRPr lang="uk-UA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05EE7AB8-EBF1-42C3-96D4-2E24BF012A3F}" type="slidenum">
              <a:rPr lang="uk-UA" sz="1200" b="0" strike="noStrike" spc="-1" smtClean="0">
                <a:solidFill>
                  <a:srgbClr val="D1EAED"/>
                </a:solidFill>
                <a:uFill>
                  <a:solidFill>
                    <a:srgbClr val="FFFFFF"/>
                  </a:solidFill>
                </a:uFill>
                <a:latin typeface="Constantia"/>
              </a:rPr>
              <a:pPr algn="r">
                <a:lnSpc>
                  <a:spcPct val="100000"/>
                </a:lnSpc>
              </a:pPr>
              <a:t>‹#›</a:t>
            </a:fld>
            <a:endParaRPr lang="uk-UA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uk-UA" sz="1200" b="0" strike="noStrike" spc="-1" smtClean="0">
                <a:solidFill>
                  <a:srgbClr val="D1EAED"/>
                </a:solidFill>
                <a:uFill>
                  <a:solidFill>
                    <a:srgbClr val="FFFFFF"/>
                  </a:solidFill>
                </a:uFill>
                <a:latin typeface="Constantia"/>
              </a:rPr>
              <a:t>5/3/16</a:t>
            </a:r>
            <a:endParaRPr lang="uk-UA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05EE7AB8-EBF1-42C3-96D4-2E24BF012A3F}" type="slidenum">
              <a:rPr lang="uk-UA" sz="1200" b="0" strike="noStrike" spc="-1" smtClean="0">
                <a:solidFill>
                  <a:srgbClr val="D1EAED"/>
                </a:solidFill>
                <a:uFill>
                  <a:solidFill>
                    <a:srgbClr val="FFFFFF"/>
                  </a:solidFill>
                </a:uFill>
                <a:latin typeface="Constantia"/>
              </a:rPr>
              <a:pPr algn="r">
                <a:lnSpc>
                  <a:spcPct val="100000"/>
                </a:lnSpc>
              </a:pPr>
              <a:t>‹#›</a:t>
            </a:fld>
            <a:endParaRPr lang="uk-UA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uk-UA" sz="1200" b="0" strike="noStrike" spc="-1" smtClean="0">
                <a:solidFill>
                  <a:srgbClr val="D1EAED"/>
                </a:solidFill>
                <a:uFill>
                  <a:solidFill>
                    <a:srgbClr val="FFFFFF"/>
                  </a:solidFill>
                </a:uFill>
                <a:latin typeface="Constantia"/>
              </a:rPr>
              <a:t>5/3/16</a:t>
            </a:r>
            <a:endParaRPr lang="uk-UA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05EE7AB8-EBF1-42C3-96D4-2E24BF012A3F}" type="slidenum">
              <a:rPr lang="uk-UA" sz="1200" b="0" strike="noStrike" spc="-1" smtClean="0">
                <a:solidFill>
                  <a:srgbClr val="D1EAED"/>
                </a:solidFill>
                <a:uFill>
                  <a:solidFill>
                    <a:srgbClr val="FFFFFF"/>
                  </a:solidFill>
                </a:uFill>
                <a:latin typeface="Constantia"/>
              </a:rPr>
              <a:pPr algn="r">
                <a:lnSpc>
                  <a:spcPct val="100000"/>
                </a:lnSpc>
              </a:pPr>
              <a:t>‹#›</a:t>
            </a:fld>
            <a:endParaRPr lang="uk-UA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uk-UA" sz="1200" b="0" strike="noStrike" spc="-1" smtClean="0">
                <a:solidFill>
                  <a:srgbClr val="D1EAED"/>
                </a:solidFill>
                <a:uFill>
                  <a:solidFill>
                    <a:srgbClr val="FFFFFF"/>
                  </a:solidFill>
                </a:uFill>
                <a:latin typeface="Constantia"/>
              </a:rPr>
              <a:t>5/3/16</a:t>
            </a:r>
            <a:endParaRPr lang="uk-UA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05EE7AB8-EBF1-42C3-96D4-2E24BF012A3F}" type="slidenum">
              <a:rPr lang="uk-UA" sz="1200" b="0" strike="noStrike" spc="-1" smtClean="0">
                <a:solidFill>
                  <a:srgbClr val="D1EAED"/>
                </a:solidFill>
                <a:uFill>
                  <a:solidFill>
                    <a:srgbClr val="FFFFFF"/>
                  </a:solidFill>
                </a:uFill>
                <a:latin typeface="Constantia"/>
              </a:rPr>
              <a:pPr algn="r">
                <a:lnSpc>
                  <a:spcPct val="100000"/>
                </a:lnSpc>
              </a:pPr>
              <a:t>‹#›</a:t>
            </a:fld>
            <a:endParaRPr lang="uk-UA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uk-UA" sz="1200" b="0" strike="noStrike" spc="-1" smtClean="0">
                <a:solidFill>
                  <a:srgbClr val="D1EAED"/>
                </a:solidFill>
                <a:uFill>
                  <a:solidFill>
                    <a:srgbClr val="FFFFFF"/>
                  </a:solidFill>
                </a:uFill>
                <a:latin typeface="Constantia"/>
              </a:rPr>
              <a:t>5/3/16</a:t>
            </a:r>
            <a:endParaRPr lang="uk-UA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05EE7AB8-EBF1-42C3-96D4-2E24BF012A3F}" type="slidenum">
              <a:rPr lang="uk-UA" sz="1200" b="0" strike="noStrike" spc="-1" smtClean="0">
                <a:solidFill>
                  <a:srgbClr val="D1EAED"/>
                </a:solidFill>
                <a:uFill>
                  <a:solidFill>
                    <a:srgbClr val="FFFFFF"/>
                  </a:solidFill>
                </a:uFill>
                <a:latin typeface="Constantia"/>
              </a:rPr>
              <a:pPr algn="r">
                <a:lnSpc>
                  <a:spcPct val="100000"/>
                </a:lnSpc>
              </a:pPr>
              <a:t>‹#›</a:t>
            </a:fld>
            <a:endParaRPr lang="uk-UA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uk-UA" sz="1200" b="0" strike="noStrike" spc="-1" smtClean="0">
                <a:solidFill>
                  <a:srgbClr val="D1EAED"/>
                </a:solidFill>
                <a:uFill>
                  <a:solidFill>
                    <a:srgbClr val="FFFFFF"/>
                  </a:solidFill>
                </a:uFill>
                <a:latin typeface="Constantia"/>
              </a:rPr>
              <a:t>5/3/16</a:t>
            </a:r>
            <a:endParaRPr lang="uk-UA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05EE7AB8-EBF1-42C3-96D4-2E24BF012A3F}" type="slidenum">
              <a:rPr lang="uk-UA" sz="1200" b="0" strike="noStrike" spc="-1" smtClean="0">
                <a:solidFill>
                  <a:srgbClr val="D1EAED"/>
                </a:solidFill>
                <a:uFill>
                  <a:solidFill>
                    <a:srgbClr val="FFFFFF"/>
                  </a:solidFill>
                </a:uFill>
                <a:latin typeface="Constantia"/>
              </a:rPr>
              <a:pPr algn="r">
                <a:lnSpc>
                  <a:spcPct val="100000"/>
                </a:lnSpc>
              </a:pPr>
              <a:t>‹#›</a:t>
            </a:fld>
            <a:endParaRPr lang="uk-UA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uk-UA" sz="1200" b="0" strike="noStrike" spc="-1" smtClean="0">
                <a:solidFill>
                  <a:srgbClr val="D1EAED"/>
                </a:solidFill>
                <a:uFill>
                  <a:solidFill>
                    <a:srgbClr val="FFFFFF"/>
                  </a:solidFill>
                </a:uFill>
                <a:latin typeface="Constantia"/>
              </a:rPr>
              <a:t>5/3/16</a:t>
            </a:r>
            <a:endParaRPr lang="uk-UA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05EE7AB8-EBF1-42C3-96D4-2E24BF012A3F}" type="slidenum">
              <a:rPr lang="uk-UA" sz="1200" b="0" strike="noStrike" spc="-1" smtClean="0">
                <a:solidFill>
                  <a:srgbClr val="D1EAED"/>
                </a:solidFill>
                <a:uFill>
                  <a:solidFill>
                    <a:srgbClr val="FFFFFF"/>
                  </a:solidFill>
                </a:uFill>
                <a:latin typeface="Constantia"/>
              </a:rPr>
              <a:pPr algn="r">
                <a:lnSpc>
                  <a:spcPct val="100000"/>
                </a:lnSpc>
              </a:pPr>
              <a:t>‹#›</a:t>
            </a:fld>
            <a:endParaRPr lang="uk-UA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uk-UA" sz="1200" b="0" strike="noStrike" spc="-1" smtClean="0">
                <a:solidFill>
                  <a:srgbClr val="D1EAED"/>
                </a:solidFill>
                <a:uFill>
                  <a:solidFill>
                    <a:srgbClr val="FFFFFF"/>
                  </a:solidFill>
                </a:uFill>
                <a:latin typeface="Constantia"/>
              </a:rPr>
              <a:t>5/3/16</a:t>
            </a:r>
            <a:endParaRPr lang="uk-UA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 algn="r">
              <a:lnSpc>
                <a:spcPct val="100000"/>
              </a:lnSpc>
            </a:pPr>
            <a:fld id="{05EE7AB8-EBF1-42C3-96D4-2E24BF012A3F}" type="slidenum">
              <a:rPr lang="uk-UA" sz="1200" b="0" strike="noStrike" spc="-1" smtClean="0">
                <a:solidFill>
                  <a:srgbClr val="D1EAED"/>
                </a:solidFill>
                <a:uFill>
                  <a:solidFill>
                    <a:srgbClr val="FFFFFF"/>
                  </a:solidFill>
                </a:uFill>
                <a:latin typeface="Constantia"/>
              </a:rPr>
              <a:pPr algn="r">
                <a:lnSpc>
                  <a:spcPct val="100000"/>
                </a:lnSpc>
              </a:pPr>
              <a:t>‹#›</a:t>
            </a:fld>
            <a:endParaRPr lang="uk-UA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lnSpc>
                <a:spcPct val="100000"/>
              </a:lnSpc>
            </a:pPr>
            <a:r>
              <a:rPr lang="uk-UA" sz="1200" b="0" strike="noStrike" spc="-1" smtClean="0">
                <a:solidFill>
                  <a:srgbClr val="D1EAED"/>
                </a:solidFill>
                <a:uFill>
                  <a:solidFill>
                    <a:srgbClr val="FFFFFF"/>
                  </a:solidFill>
                </a:uFill>
                <a:latin typeface="Constantia"/>
              </a:rPr>
              <a:t>5/3/16</a:t>
            </a:r>
            <a:endParaRPr lang="uk-UA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55007915-8607-4837-91CB-1EFABBE41448}" type="slidenum">
              <a:rPr lang="uk-UA" sz="1200" b="0" strike="noStrike" spc="-1" smtClean="0">
                <a:solidFill>
                  <a:srgbClr val="D1EAED"/>
                </a:solidFill>
                <a:uFill>
                  <a:solidFill>
                    <a:srgbClr val="FFFFFF"/>
                  </a:solidFill>
                </a:uFill>
                <a:latin typeface="Constantia"/>
              </a:rPr>
              <a:pPr algn="r">
                <a:lnSpc>
                  <a:spcPct val="100000"/>
                </a:lnSpc>
              </a:pPr>
              <a:t>‹#›</a:t>
            </a:fld>
            <a:endParaRPr lang="uk-UA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ransition spd="slow">
    <p:fad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7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533520" y="1371600"/>
            <a:ext cx="7851240" cy="1828440"/>
          </a:xfrm>
          <a:prstGeom prst="rect">
            <a:avLst/>
          </a:prstGeom>
          <a:noFill/>
          <a:ln>
            <a:noFill/>
          </a:ln>
        </p:spPr>
        <p:txBody>
          <a:bodyPr lIns="0" tIns="0" rIns="18360" bIns="0" anchor="b"/>
          <a:lstStyle/>
          <a:p>
            <a:endParaRPr lang="uk-UA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nstantia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500034" y="1071546"/>
            <a:ext cx="7854480" cy="1752120"/>
          </a:xfrm>
          <a:prstGeom prst="rect">
            <a:avLst/>
          </a:prstGeom>
          <a:noFill/>
          <a:ln>
            <a:noFill/>
          </a:ln>
        </p:spPr>
        <p:txBody>
          <a:bodyPr lIns="0" tIns="45000" rIns="18360" bIns="45000"/>
          <a:lstStyle/>
          <a:p>
            <a:pPr algn="ctr"/>
            <a:r>
              <a:rPr lang="uk-UA" sz="3200" b="1" strike="noStrike" spc="-1" dirty="0">
                <a:solidFill>
                  <a:schemeClr val="accent4">
                    <a:lumMod val="40000"/>
                    <a:lumOff val="60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Анатомо-фізіологічні особливості нервової системи в дітей. Нервово-психічний розвиток дитини</a:t>
            </a:r>
          </a:p>
        </p:txBody>
      </p:sp>
      <p:pic>
        <p:nvPicPr>
          <p:cNvPr id="25602" name="Picture 2" descr="Результат пошуку зображень за запитом &quot;дитина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786058"/>
            <a:ext cx="4864343" cy="3443299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5000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85720" y="500042"/>
            <a:ext cx="8543956" cy="4434840"/>
          </a:xfrm>
        </p:spPr>
        <p:txBody>
          <a:bodyPr>
            <a:noAutofit/>
          </a:bodyPr>
          <a:lstStyle/>
          <a:p>
            <a:r>
              <a:rPr lang="uk-UA" sz="1400" b="1" i="1" dirty="0" smtClean="0">
                <a:solidFill>
                  <a:srgbClr val="FFFF00"/>
                </a:solidFill>
              </a:rPr>
              <a:t>Рефлекс опори </a:t>
            </a:r>
            <a:r>
              <a:rPr lang="uk-UA" sz="1400" b="1" dirty="0" smtClean="0">
                <a:solidFill>
                  <a:schemeClr val="bg1"/>
                </a:solidFill>
              </a:rPr>
              <a:t>– дитину треба взяти під пахви з боку спини, підтримуючи вказівними пальцями голову. Піднята дитина згинає ноги в кульшових і колінних суглобах. Опущена на опору, вона спирається на неї всією стопою, «стоїть» на напівзігнутих ногах, випрямивши тулуб (рефлекс фізіологічний до 2 міс життя).</a:t>
            </a:r>
          </a:p>
          <a:p>
            <a:r>
              <a:rPr lang="uk-UA" sz="1400" b="1" i="1" dirty="0" smtClean="0">
                <a:solidFill>
                  <a:srgbClr val="FFFF00"/>
                </a:solidFill>
              </a:rPr>
              <a:t>Рефлекс автоматичної ходьби </a:t>
            </a:r>
            <a:r>
              <a:rPr lang="uk-UA" sz="1400" b="1" dirty="0" smtClean="0">
                <a:solidFill>
                  <a:schemeClr val="bg1"/>
                </a:solidFill>
              </a:rPr>
              <a:t>– коли дитину, що перебуває в позі опори, злегка нахилити вперед, вона «крокує» по поверхні, не супроводжуючи ці кроки рухом рук.</a:t>
            </a:r>
          </a:p>
          <a:p>
            <a:r>
              <a:rPr lang="uk-UA" sz="1400" b="1" i="1" dirty="0" smtClean="0">
                <a:solidFill>
                  <a:srgbClr val="FFFF00"/>
                </a:solidFill>
              </a:rPr>
              <a:t>Рефлекс повзання (Бауера) </a:t>
            </a:r>
            <a:r>
              <a:rPr lang="uk-UA" sz="1400" b="1" dirty="0" smtClean="0">
                <a:solidFill>
                  <a:schemeClr val="bg1"/>
                </a:solidFill>
              </a:rPr>
              <a:t>– дитину кладуть на живіт так, щоб голова і тулуб були розташовані по середній лінії. У такій позі дитина піднімає голову і здійснює </a:t>
            </a:r>
            <a:r>
              <a:rPr lang="uk-UA" sz="1400" b="1" dirty="0" err="1" smtClean="0">
                <a:solidFill>
                  <a:schemeClr val="bg1"/>
                </a:solidFill>
              </a:rPr>
              <a:t>повзаючі</a:t>
            </a:r>
            <a:r>
              <a:rPr lang="uk-UA" sz="1400" b="1" dirty="0" smtClean="0">
                <a:solidFill>
                  <a:schemeClr val="bg1"/>
                </a:solidFill>
              </a:rPr>
              <a:t> рухи. Якщо під підошви підставити долоні, то рухи активізуються, до «повзання» підключаються руки (рефлекс фізіологічний до 4-місячного віку).</a:t>
            </a:r>
          </a:p>
          <a:p>
            <a:r>
              <a:rPr lang="uk-UA" sz="1400" b="1" i="1" dirty="0" smtClean="0">
                <a:solidFill>
                  <a:srgbClr val="FFFF00"/>
                </a:solidFill>
              </a:rPr>
              <a:t>Рефлекс Таланта</a:t>
            </a:r>
            <a:r>
              <a:rPr lang="uk-UA" sz="1400" b="1" i="1" dirty="0" smtClean="0">
                <a:solidFill>
                  <a:schemeClr val="bg1"/>
                </a:solidFill>
              </a:rPr>
              <a:t> </a:t>
            </a:r>
            <a:r>
              <a:rPr lang="uk-UA" sz="1400" b="1" dirty="0" smtClean="0">
                <a:solidFill>
                  <a:schemeClr val="bg1"/>
                </a:solidFill>
              </a:rPr>
              <a:t>– якщо в дитини, яка лежить на боці, провести великим і вказівним пальцями по </a:t>
            </a:r>
            <a:r>
              <a:rPr lang="uk-UA" sz="1400" b="1" dirty="0" err="1" smtClean="0">
                <a:solidFill>
                  <a:schemeClr val="bg1"/>
                </a:solidFill>
              </a:rPr>
              <a:t>паравертебральних</a:t>
            </a:r>
            <a:r>
              <a:rPr lang="uk-UA" sz="1400" b="1" dirty="0" smtClean="0">
                <a:solidFill>
                  <a:schemeClr val="bg1"/>
                </a:solidFill>
              </a:rPr>
              <a:t> лініях від шиї до сідниць, дитина вигинається дугою (рефлекс фізіологічний до 4 міс життя).</a:t>
            </a:r>
          </a:p>
          <a:p>
            <a:r>
              <a:rPr lang="uk-UA" sz="1400" b="1" i="1" dirty="0" smtClean="0">
                <a:solidFill>
                  <a:srgbClr val="FFFF00"/>
                </a:solidFill>
              </a:rPr>
              <a:t>Рефлекс Переса</a:t>
            </a:r>
            <a:r>
              <a:rPr lang="uk-UA" sz="1400" b="1" i="1" dirty="0" smtClean="0">
                <a:solidFill>
                  <a:schemeClr val="bg1"/>
                </a:solidFill>
              </a:rPr>
              <a:t> </a:t>
            </a:r>
            <a:r>
              <a:rPr lang="uk-UA" sz="1400" b="1" dirty="0" smtClean="0">
                <a:solidFill>
                  <a:schemeClr val="bg1"/>
                </a:solidFill>
              </a:rPr>
              <a:t>– у положенні дитини лежачи на животі проводять пальцем по остистих відростках від куприка до шиї. Це спричинює прогинання тулуба, згинання верхніх і нижніх кінцівок, підняття голови, таза, а іноді сечовиділення і дефекацію. Цей рефлекс болісний, тому його досліджують останнім (фізіологічний до 4-місячного віку).</a:t>
            </a:r>
          </a:p>
          <a:p>
            <a:endParaRPr lang="uk-UA" sz="1400" b="1" dirty="0">
              <a:solidFill>
                <a:schemeClr val="bg1"/>
              </a:solidFill>
            </a:endParaRPr>
          </a:p>
        </p:txBody>
      </p:sp>
      <p:pic>
        <p:nvPicPr>
          <p:cNvPr id="5" name="Рисунок 4" descr="скачанные файлы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4572008"/>
            <a:ext cx="1428760" cy="2123907"/>
          </a:xfrm>
          <a:prstGeom prst="rect">
            <a:avLst/>
          </a:prstGeom>
        </p:spPr>
      </p:pic>
      <p:pic>
        <p:nvPicPr>
          <p:cNvPr id="6" name="Рисунок 5" descr="скачанные файлы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1670" y="4572008"/>
            <a:ext cx="1714512" cy="2113433"/>
          </a:xfrm>
          <a:prstGeom prst="rect">
            <a:avLst/>
          </a:prstGeom>
        </p:spPr>
      </p:pic>
      <p:pic>
        <p:nvPicPr>
          <p:cNvPr id="7" name="Рисунок 6" descr="скачанные файлы (3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9058" y="4857760"/>
            <a:ext cx="2282595" cy="1709743"/>
          </a:xfrm>
          <a:prstGeom prst="rect">
            <a:avLst/>
          </a:prstGeom>
        </p:spPr>
      </p:pic>
      <p:pic>
        <p:nvPicPr>
          <p:cNvPr id="9" name="Рисунок 8" descr="скачанные файлы (2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9388" y="5072074"/>
            <a:ext cx="2503121" cy="1366836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 err="1" smtClean="0">
                <a:solidFill>
                  <a:schemeClr val="bg1"/>
                </a:solidFill>
              </a:rPr>
              <a:t>Мієлоенцефальні</a:t>
            </a:r>
            <a:r>
              <a:rPr lang="uk-UA" sz="3600" b="1" dirty="0" smtClean="0">
                <a:solidFill>
                  <a:schemeClr val="bg1"/>
                </a:solidFill>
              </a:rPr>
              <a:t> </a:t>
            </a:r>
            <a:r>
              <a:rPr lang="uk-UA" sz="3600" b="1" dirty="0" err="1" smtClean="0">
                <a:solidFill>
                  <a:schemeClr val="bg1"/>
                </a:solidFill>
              </a:rPr>
              <a:t>позотонічні</a:t>
            </a:r>
            <a:r>
              <a:rPr lang="uk-UA" sz="3600" b="1" dirty="0" smtClean="0">
                <a:solidFill>
                  <a:schemeClr val="bg1"/>
                </a:solidFill>
              </a:rPr>
              <a:t> рефлекси</a:t>
            </a:r>
            <a:endParaRPr lang="uk-UA" sz="3600" b="1" dirty="0">
              <a:solidFill>
                <a:schemeClr val="bg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500174"/>
            <a:ext cx="4038600" cy="4434840"/>
          </a:xfrm>
        </p:spPr>
        <p:txBody>
          <a:bodyPr>
            <a:noAutofit/>
          </a:bodyPr>
          <a:lstStyle/>
          <a:p>
            <a:r>
              <a:rPr lang="uk-UA" sz="1400" b="1" dirty="0" smtClean="0">
                <a:solidFill>
                  <a:srgbClr val="FFC000"/>
                </a:solidFill>
              </a:rPr>
              <a:t>Лабіринтовий тонічний рефлекс</a:t>
            </a:r>
            <a:r>
              <a:rPr lang="uk-UA" sz="1400" b="1" dirty="0" smtClean="0">
                <a:solidFill>
                  <a:schemeClr val="bg1"/>
                </a:solidFill>
              </a:rPr>
              <a:t> – проявляється легким напруженням м'язів – згиначів верхніх і нижніх кінцівок, якщо дитина лежить на животі; </a:t>
            </a:r>
          </a:p>
          <a:p>
            <a:r>
              <a:rPr lang="uk-UA" sz="1400" b="1" dirty="0" smtClean="0">
                <a:solidFill>
                  <a:srgbClr val="FFC000"/>
                </a:solidFill>
              </a:rPr>
              <a:t>Симетричний шийний тонічний рефлекс</a:t>
            </a:r>
            <a:r>
              <a:rPr lang="uk-UA" sz="1400" b="1" dirty="0" smtClean="0">
                <a:solidFill>
                  <a:schemeClr val="bg1"/>
                </a:solidFill>
              </a:rPr>
              <a:t> – при пасивному згинанні голови в новонародженої дитини, яка лежить на спині, відбувається підвищення тонусу м'язів – згиначів рук і м'язів – розгиначів ніг. При розгинанні голови – </a:t>
            </a:r>
            <a:r>
              <a:rPr lang="uk-UA" sz="1400" b="1" dirty="0" smtClean="0">
                <a:solidFill>
                  <a:schemeClr val="bg1"/>
                </a:solidFill>
              </a:rPr>
              <a:t>навпаки.</a:t>
            </a:r>
            <a:endParaRPr lang="uk-UA" sz="1400" b="1" dirty="0" smtClean="0">
              <a:solidFill>
                <a:schemeClr val="bg1"/>
              </a:solidFill>
            </a:endParaRPr>
          </a:p>
          <a:p>
            <a:r>
              <a:rPr lang="uk-UA" sz="1400" b="1" dirty="0" smtClean="0">
                <a:solidFill>
                  <a:srgbClr val="FFC000"/>
                </a:solidFill>
              </a:rPr>
              <a:t>Асиметричний шийний тонічний рефлекс</a:t>
            </a:r>
            <a:r>
              <a:rPr lang="uk-UA" sz="1400" b="1" dirty="0" smtClean="0">
                <a:solidFill>
                  <a:schemeClr val="bg1"/>
                </a:solidFill>
              </a:rPr>
              <a:t> – голову дитини, яка лежить на спині, повертають так, щоб підборіддя торкалося плеча. При цьому знижується тонус кінцівок, до яких повернене обличчя. Іноді вони розгинаються на короткий час, і підвищується тонус протилежних кінцівок (рефлекс фізіологічний до 2–3 міс життя).</a:t>
            </a:r>
          </a:p>
          <a:p>
            <a:endParaRPr lang="uk-UA" sz="1400" b="1" dirty="0">
              <a:solidFill>
                <a:schemeClr val="bg1"/>
              </a:solidFill>
            </a:endParaRPr>
          </a:p>
        </p:txBody>
      </p:sp>
      <p:pic>
        <p:nvPicPr>
          <p:cNvPr id="5" name="Рисунок 4" descr="скачанные файлы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1428736"/>
            <a:ext cx="3429024" cy="2604995"/>
          </a:xfrm>
          <a:prstGeom prst="rect">
            <a:avLst/>
          </a:prstGeom>
        </p:spPr>
      </p:pic>
      <p:pic>
        <p:nvPicPr>
          <p:cNvPr id="6" name="Рисунок 5" descr="скачанные файлы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224" y="4204472"/>
            <a:ext cx="3429024" cy="235350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 err="1" smtClean="0">
                <a:solidFill>
                  <a:schemeClr val="bg1"/>
                </a:solidFill>
              </a:rPr>
              <a:t>Мезенцефальні</a:t>
            </a:r>
            <a:r>
              <a:rPr lang="uk-UA" sz="3600" b="1" dirty="0" smtClean="0">
                <a:solidFill>
                  <a:schemeClr val="bg1"/>
                </a:solidFill>
              </a:rPr>
              <a:t> установчі </a:t>
            </a:r>
            <a:r>
              <a:rPr lang="uk-UA" sz="3600" b="1" dirty="0" err="1" smtClean="0">
                <a:solidFill>
                  <a:schemeClr val="bg1"/>
                </a:solidFill>
              </a:rPr>
              <a:t>автоматизми</a:t>
            </a:r>
            <a:endParaRPr lang="uk-UA" sz="3600" b="1" dirty="0">
              <a:solidFill>
                <a:schemeClr val="bg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err="1" smtClean="0">
                <a:solidFill>
                  <a:srgbClr val="FFFF00"/>
                </a:solidFill>
              </a:rPr>
              <a:t>Лабіринтовий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установчий</a:t>
            </a:r>
            <a:r>
              <a:rPr lang="ru-RU" b="1" dirty="0" smtClean="0">
                <a:solidFill>
                  <a:srgbClr val="FFFF00"/>
                </a:solidFill>
              </a:rPr>
              <a:t> рефлекс</a:t>
            </a:r>
            <a:r>
              <a:rPr lang="ru-RU" b="1" i="1" dirty="0" smtClean="0">
                <a:solidFill>
                  <a:schemeClr val="bg1"/>
                </a:solidFill>
              </a:rPr>
              <a:t> </a:t>
            </a:r>
            <a:r>
              <a:rPr lang="ru-RU" b="1" dirty="0" smtClean="0">
                <a:solidFill>
                  <a:schemeClr val="bg1"/>
                </a:solidFill>
              </a:rPr>
              <a:t>– у </a:t>
            </a:r>
            <a:r>
              <a:rPr lang="ru-RU" b="1" dirty="0" err="1" smtClean="0">
                <a:solidFill>
                  <a:schemeClr val="bg1"/>
                </a:solidFill>
              </a:rPr>
              <a:t>новонароджених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відсутній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або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дуже</a:t>
            </a:r>
            <a:r>
              <a:rPr lang="ru-RU" b="1" dirty="0" smtClean="0">
                <a:solidFill>
                  <a:schemeClr val="bg1"/>
                </a:solidFill>
              </a:rPr>
              <a:t> слабо </a:t>
            </a:r>
            <a:r>
              <a:rPr lang="ru-RU" b="1" dirty="0" err="1" smtClean="0">
                <a:solidFill>
                  <a:schemeClr val="bg1"/>
                </a:solidFill>
              </a:rPr>
              <a:t>виражений</a:t>
            </a:r>
            <a:r>
              <a:rPr lang="ru-RU" b="1" dirty="0" smtClean="0">
                <a:solidFill>
                  <a:schemeClr val="bg1"/>
                </a:solidFill>
              </a:rPr>
              <a:t>. На 1-му </a:t>
            </a:r>
            <a:r>
              <a:rPr lang="ru-RU" b="1" dirty="0" err="1" smtClean="0">
                <a:solidFill>
                  <a:schemeClr val="bg1"/>
                </a:solidFill>
              </a:rPr>
              <a:t>тижні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дитина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робить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спроби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підняти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утримати</a:t>
            </a:r>
            <a:r>
              <a:rPr lang="ru-RU" b="1" dirty="0" smtClean="0">
                <a:solidFill>
                  <a:schemeClr val="bg1"/>
                </a:solidFill>
              </a:rPr>
              <a:t> голову. На 2-му </a:t>
            </a:r>
            <a:r>
              <a:rPr lang="ru-RU" b="1" dirty="0" err="1" smtClean="0">
                <a:solidFill>
                  <a:schemeClr val="bg1"/>
                </a:solidFill>
              </a:rPr>
              <a:t>місяці</a:t>
            </a:r>
            <a:r>
              <a:rPr lang="ru-RU" b="1" dirty="0" smtClean="0">
                <a:solidFill>
                  <a:schemeClr val="bg1"/>
                </a:solidFill>
              </a:rPr>
              <a:t> рефлекс добре </a:t>
            </a:r>
            <a:r>
              <a:rPr lang="ru-RU" b="1" dirty="0" err="1" smtClean="0">
                <a:solidFill>
                  <a:schemeClr val="bg1"/>
                </a:solidFill>
              </a:rPr>
              <a:t>виражений</a:t>
            </a:r>
            <a:r>
              <a:rPr lang="ru-RU" b="1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b="1" dirty="0" err="1" smtClean="0">
                <a:solidFill>
                  <a:srgbClr val="FFFF00"/>
                </a:solidFill>
              </a:rPr>
              <a:t>Прості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гиийні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й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тулубні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установчі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рефлекси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i="1" dirty="0" smtClean="0">
                <a:solidFill>
                  <a:schemeClr val="bg1"/>
                </a:solidFill>
              </a:rPr>
              <a:t>– </a:t>
            </a:r>
            <a:r>
              <a:rPr lang="ru-RU" b="1" dirty="0" smtClean="0">
                <a:solidFill>
                  <a:schemeClr val="bg1"/>
                </a:solidFill>
              </a:rPr>
              <a:t>поворот </a:t>
            </a:r>
            <a:r>
              <a:rPr lang="ru-RU" b="1" dirty="0" err="1" smtClean="0">
                <a:solidFill>
                  <a:schemeClr val="bg1"/>
                </a:solidFill>
              </a:rPr>
              <a:t>голови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вбік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Спричинює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поворот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тулуба</a:t>
            </a:r>
            <a:r>
              <a:rPr lang="ru-RU" b="1" dirty="0" smtClean="0">
                <a:solidFill>
                  <a:schemeClr val="bg1"/>
                </a:solidFill>
              </a:rPr>
              <a:t> в той </a:t>
            </a:r>
            <a:r>
              <a:rPr lang="ru-RU" b="1" dirty="0" err="1" smtClean="0">
                <a:solidFill>
                  <a:schemeClr val="bg1"/>
                </a:solidFill>
              </a:rPr>
              <a:t>самий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бік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але</a:t>
            </a:r>
            <a:r>
              <a:rPr lang="ru-RU" b="1" dirty="0" smtClean="0">
                <a:solidFill>
                  <a:schemeClr val="bg1"/>
                </a:solidFill>
              </a:rPr>
              <a:t> не </a:t>
            </a:r>
            <a:r>
              <a:rPr lang="ru-RU" b="1" dirty="0" err="1" smtClean="0">
                <a:solidFill>
                  <a:schemeClr val="bg1"/>
                </a:solidFill>
              </a:rPr>
              <a:t>одночасно</a:t>
            </a:r>
            <a:r>
              <a:rPr lang="ru-RU" b="1" dirty="0" smtClean="0">
                <a:solidFill>
                  <a:schemeClr val="bg1"/>
                </a:solidFill>
              </a:rPr>
              <a:t>, а по </a:t>
            </a:r>
            <a:r>
              <a:rPr lang="ru-RU" b="1" dirty="0" err="1" smtClean="0">
                <a:solidFill>
                  <a:schemeClr val="bg1"/>
                </a:solidFill>
              </a:rPr>
              <a:t>черзі</a:t>
            </a:r>
            <a:r>
              <a:rPr lang="ru-RU" b="1" dirty="0" smtClean="0">
                <a:solidFill>
                  <a:schemeClr val="bg1"/>
                </a:solidFill>
              </a:rPr>
              <a:t>: </a:t>
            </a:r>
            <a:r>
              <a:rPr lang="ru-RU" b="1" dirty="0" err="1" smtClean="0">
                <a:solidFill>
                  <a:schemeClr val="bg1"/>
                </a:solidFill>
              </a:rPr>
              <a:t>спочатку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повертається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грудний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відділ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потім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тазовий</a:t>
            </a:r>
            <a:r>
              <a:rPr lang="ru-RU" b="1" dirty="0" smtClean="0">
                <a:solidFill>
                  <a:schemeClr val="bg1"/>
                </a:solidFill>
              </a:rPr>
              <a:t>. </a:t>
            </a:r>
            <a:r>
              <a:rPr lang="ru-RU" b="1" dirty="0" err="1" smtClean="0">
                <a:solidFill>
                  <a:schemeClr val="bg1"/>
                </a:solidFill>
              </a:rPr>
              <a:t>Ці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рефлекси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з'являються</a:t>
            </a:r>
            <a:r>
              <a:rPr lang="ru-RU" b="1" dirty="0" smtClean="0">
                <a:solidFill>
                  <a:schemeClr val="bg1"/>
                </a:solidFill>
              </a:rPr>
              <a:t> у </a:t>
            </a:r>
            <a:r>
              <a:rPr lang="ru-RU" b="1" dirty="0" err="1" smtClean="0">
                <a:solidFill>
                  <a:schemeClr val="bg1"/>
                </a:solidFill>
              </a:rPr>
              <a:t>новонародженого</a:t>
            </a:r>
            <a:r>
              <a:rPr lang="ru-RU" b="1" dirty="0" smtClean="0">
                <a:solidFill>
                  <a:schemeClr val="bg1"/>
                </a:solidFill>
              </a:rPr>
              <a:t> та до 6–7-місячного </a:t>
            </a:r>
            <a:r>
              <a:rPr lang="ru-RU" b="1" dirty="0" err="1" smtClean="0">
                <a:solidFill>
                  <a:schemeClr val="bg1"/>
                </a:solidFill>
              </a:rPr>
              <a:t>віку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зникають</a:t>
            </a:r>
            <a:r>
              <a:rPr lang="ru-RU" b="1" dirty="0" smtClean="0">
                <a:solidFill>
                  <a:schemeClr val="bg1"/>
                </a:solidFill>
              </a:rPr>
              <a:t>.</a:t>
            </a:r>
          </a:p>
          <a:p>
            <a:endParaRPr lang="uk-UA" b="1" dirty="0">
              <a:solidFill>
                <a:schemeClr val="bg1"/>
              </a:solidFill>
            </a:endParaRPr>
          </a:p>
        </p:txBody>
      </p:sp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1714488"/>
            <a:ext cx="2495550" cy="1828800"/>
          </a:xfrm>
          <a:prstGeom prst="rect">
            <a:avLst/>
          </a:prstGeom>
        </p:spPr>
      </p:pic>
      <p:pic>
        <p:nvPicPr>
          <p:cNvPr id="6" name="Содержимое 4" descr="скачанные файлы (5)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85786" y="3429000"/>
            <a:ext cx="3853242" cy="2838457"/>
          </a:xfr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 smtClean="0">
                <a:solidFill>
                  <a:schemeClr val="bg1"/>
                </a:solidFill>
              </a:rPr>
              <a:t>МЕНІНГЕАЛЬНІ ЗНАКИ, РЕФЛЕКСИ</a:t>
            </a:r>
            <a:endParaRPr lang="uk-UA" sz="3600" b="1" dirty="0">
              <a:solidFill>
                <a:schemeClr val="bg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29058" y="1571612"/>
            <a:ext cx="4752980" cy="4434840"/>
          </a:xfrm>
        </p:spPr>
        <p:txBody>
          <a:bodyPr>
            <a:noAutofit/>
          </a:bodyPr>
          <a:lstStyle/>
          <a:p>
            <a:r>
              <a:rPr lang="uk-UA" sz="1600" b="1" dirty="0" smtClean="0">
                <a:solidFill>
                  <a:srgbClr val="92D050"/>
                </a:solidFill>
              </a:rPr>
              <a:t>Ригідність потиличних м'язів</a:t>
            </a:r>
            <a:r>
              <a:rPr lang="uk-UA" sz="1600" b="1" dirty="0" smtClean="0">
                <a:solidFill>
                  <a:schemeClr val="bg1"/>
                </a:solidFill>
              </a:rPr>
              <a:t> – біль або неможливість привести </a:t>
            </a:r>
            <a:r>
              <a:rPr lang="uk-UA" sz="1600" b="1" dirty="0" smtClean="0">
                <a:solidFill>
                  <a:schemeClr val="bg1"/>
                </a:solidFill>
              </a:rPr>
              <a:t>голову </a:t>
            </a:r>
            <a:r>
              <a:rPr lang="uk-UA" sz="1600" b="1" dirty="0" smtClean="0">
                <a:solidFill>
                  <a:schemeClr val="bg1"/>
                </a:solidFill>
              </a:rPr>
              <a:t>до грудей.</a:t>
            </a:r>
          </a:p>
          <a:p>
            <a:r>
              <a:rPr lang="uk-UA" sz="1600" b="1" dirty="0" smtClean="0">
                <a:solidFill>
                  <a:srgbClr val="92D050"/>
                </a:solidFill>
              </a:rPr>
              <a:t>Рефлекс </a:t>
            </a:r>
            <a:r>
              <a:rPr lang="uk-UA" sz="1600" b="1" dirty="0" err="1" smtClean="0">
                <a:solidFill>
                  <a:srgbClr val="92D050"/>
                </a:solidFill>
              </a:rPr>
              <a:t>Бабінського</a:t>
            </a:r>
            <a:r>
              <a:rPr lang="uk-UA" sz="1600" b="1" dirty="0" smtClean="0">
                <a:solidFill>
                  <a:schemeClr val="bg1"/>
                </a:solidFill>
              </a:rPr>
              <a:t> – штрихове подразнення підошви по зовнішньому краю стопи від п'ятки до основи великого пальця спричинює тильне згинання великого пальця і </a:t>
            </a:r>
            <a:r>
              <a:rPr lang="uk-UA" sz="1600" b="1" dirty="0" err="1" smtClean="0">
                <a:solidFill>
                  <a:schemeClr val="bg1"/>
                </a:solidFill>
              </a:rPr>
              <a:t>підошвове</a:t>
            </a:r>
            <a:r>
              <a:rPr lang="uk-UA" sz="1600" b="1" dirty="0" smtClean="0">
                <a:solidFill>
                  <a:schemeClr val="bg1"/>
                </a:solidFill>
              </a:rPr>
              <a:t> згинання інших пальців (рефлекс фізіологічний до 2 років життя).</a:t>
            </a:r>
          </a:p>
          <a:p>
            <a:r>
              <a:rPr lang="uk-UA" sz="1600" b="1" dirty="0" smtClean="0">
                <a:solidFill>
                  <a:srgbClr val="92D050"/>
                </a:solidFill>
              </a:rPr>
              <a:t>Рефлекс </a:t>
            </a:r>
            <a:r>
              <a:rPr lang="uk-UA" sz="1600" b="1" dirty="0" err="1" smtClean="0">
                <a:solidFill>
                  <a:srgbClr val="92D050"/>
                </a:solidFill>
              </a:rPr>
              <a:t>Керніга</a:t>
            </a:r>
            <a:r>
              <a:rPr lang="uk-UA" sz="1600" b="1" dirty="0" smtClean="0">
                <a:solidFill>
                  <a:schemeClr val="bg1"/>
                </a:solidFill>
              </a:rPr>
              <a:t> – спроба розігнути ногу, зігнуту в колінному та (Кульшовому суглобах під прямим кутом, у дитини, яка лежить на спині, не вдається (рефлекс фізіологічний до 4–6-місячного віку).</a:t>
            </a:r>
          </a:p>
          <a:p>
            <a:r>
              <a:rPr lang="uk-UA" sz="1600" b="1" dirty="0" smtClean="0">
                <a:solidFill>
                  <a:srgbClr val="92D050"/>
                </a:solidFill>
              </a:rPr>
              <a:t>Рефлекс </a:t>
            </a:r>
            <a:r>
              <a:rPr lang="uk-UA" sz="1600" b="1" dirty="0" err="1" smtClean="0">
                <a:solidFill>
                  <a:srgbClr val="92D050"/>
                </a:solidFill>
              </a:rPr>
              <a:t>Ласега</a:t>
            </a:r>
            <a:r>
              <a:rPr lang="uk-UA" sz="1600" b="1" dirty="0" smtClean="0">
                <a:solidFill>
                  <a:srgbClr val="92D050"/>
                </a:solidFill>
              </a:rPr>
              <a:t> – </a:t>
            </a:r>
            <a:r>
              <a:rPr lang="uk-UA" sz="1600" b="1" dirty="0" smtClean="0">
                <a:solidFill>
                  <a:schemeClr val="bg1"/>
                </a:solidFill>
              </a:rPr>
              <a:t>неможливість зігнути випрямлену ногу в кульшовому суглобі більше ніж на 60–70°.</a:t>
            </a:r>
          </a:p>
          <a:p>
            <a:endParaRPr lang="uk-UA" sz="1600" b="1" dirty="0">
              <a:solidFill>
                <a:schemeClr val="bg1"/>
              </a:solidFill>
            </a:endParaRPr>
          </a:p>
        </p:txBody>
      </p:sp>
      <p:pic>
        <p:nvPicPr>
          <p:cNvPr id="5" name="Рисунок 4" descr="скачанные файлы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1571612"/>
            <a:ext cx="3343275" cy="1362075"/>
          </a:xfrm>
          <a:prstGeom prst="rect">
            <a:avLst/>
          </a:prstGeom>
        </p:spPr>
      </p:pic>
      <p:pic>
        <p:nvPicPr>
          <p:cNvPr id="6" name="Рисунок 5" descr="скачанные файлы (3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3042" y="2714620"/>
            <a:ext cx="2214578" cy="1771662"/>
          </a:xfrm>
          <a:prstGeom prst="rect">
            <a:avLst/>
          </a:prstGeom>
        </p:spPr>
      </p:pic>
      <p:pic>
        <p:nvPicPr>
          <p:cNvPr id="8" name="Рисунок 7" descr="скачанные файлы (6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82" y="3929066"/>
            <a:ext cx="2071702" cy="2668102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85720" y="642918"/>
            <a:ext cx="8472518" cy="44348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000" b="1" i="1" dirty="0" smtClean="0">
                <a:solidFill>
                  <a:srgbClr val="92D050"/>
                </a:solidFill>
              </a:rPr>
              <a:t>Рефлекс </a:t>
            </a:r>
            <a:r>
              <a:rPr lang="uk-UA" sz="2000" b="1" i="1" dirty="0" err="1" smtClean="0">
                <a:solidFill>
                  <a:srgbClr val="92D050"/>
                </a:solidFill>
              </a:rPr>
              <a:t>Брудзінського</a:t>
            </a:r>
            <a:r>
              <a:rPr lang="uk-UA" sz="2000" b="1" i="1" dirty="0" smtClean="0">
                <a:solidFill>
                  <a:schemeClr val="bg1"/>
                </a:solidFill>
              </a:rPr>
              <a:t> </a:t>
            </a:r>
            <a:r>
              <a:rPr lang="uk-UA" sz="2000" b="1" dirty="0" smtClean="0">
                <a:solidFill>
                  <a:schemeClr val="bg1"/>
                </a:solidFill>
              </a:rPr>
              <a:t>(фізіологічний до 3–4 міс життя):</a:t>
            </a:r>
          </a:p>
          <a:p>
            <a:r>
              <a:rPr lang="uk-UA" sz="2000" b="1" dirty="0" smtClean="0">
                <a:solidFill>
                  <a:schemeClr val="bg1"/>
                </a:solidFill>
              </a:rPr>
              <a:t>– верхній: при пасивному згинанні голови в дитини спостерігається швидке згинання ніг у колінних та кульшових суглобах;</a:t>
            </a:r>
          </a:p>
          <a:p>
            <a:r>
              <a:rPr lang="uk-UA" sz="2000" b="1" dirty="0" smtClean="0">
                <a:solidFill>
                  <a:schemeClr val="bg1"/>
                </a:solidFill>
              </a:rPr>
              <a:t>середній: при натисканні ребром долоні на ділянку лобкового зчленування у хворої дитини згинаються ноги;.</a:t>
            </a:r>
          </a:p>
          <a:p>
            <a:r>
              <a:rPr lang="uk-UA" sz="2000" b="1" dirty="0" smtClean="0">
                <a:solidFill>
                  <a:schemeClr val="bg1"/>
                </a:solidFill>
              </a:rPr>
              <a:t>нижній: при пасивному згинанні однієї ноги в колінному і кульшовому суглобах згинається й друга нога.</a:t>
            </a:r>
          </a:p>
          <a:p>
            <a:endParaRPr lang="uk-UA" sz="2000" dirty="0"/>
          </a:p>
        </p:txBody>
      </p:sp>
      <p:pic>
        <p:nvPicPr>
          <p:cNvPr id="5" name="Рисунок 4" descr="скачанные файлы (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298" y="3571876"/>
            <a:ext cx="3619512" cy="289561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err="1" smtClean="0">
                <a:solidFill>
                  <a:schemeClr val="bg1"/>
                </a:solidFill>
              </a:rPr>
              <a:t>С</a:t>
            </a:r>
            <a:r>
              <a:rPr lang="ru-RU" sz="3200" b="1" dirty="0" err="1" smtClean="0">
                <a:solidFill>
                  <a:schemeClr val="bg1"/>
                </a:solidFill>
              </a:rPr>
              <a:t>индроми</a:t>
            </a:r>
            <a:r>
              <a:rPr lang="ru-RU" sz="3200" b="1" dirty="0" smtClean="0">
                <a:solidFill>
                  <a:schemeClr val="bg1"/>
                </a:solidFill>
              </a:rPr>
              <a:t> </a:t>
            </a:r>
            <a:r>
              <a:rPr lang="ru-RU" sz="3200" b="1" dirty="0" err="1" smtClean="0">
                <a:solidFill>
                  <a:schemeClr val="bg1"/>
                </a:solidFill>
              </a:rPr>
              <a:t>ураження</a:t>
            </a:r>
            <a:r>
              <a:rPr lang="ru-RU" sz="3200" b="1" dirty="0" smtClean="0">
                <a:solidFill>
                  <a:schemeClr val="bg1"/>
                </a:solidFill>
              </a:rPr>
              <a:t> </a:t>
            </a:r>
            <a:r>
              <a:rPr lang="ru-RU" sz="3200" b="1" dirty="0" err="1" smtClean="0">
                <a:solidFill>
                  <a:schemeClr val="bg1"/>
                </a:solidFill>
              </a:rPr>
              <a:t>нервової</a:t>
            </a:r>
            <a:r>
              <a:rPr lang="ru-RU" sz="3200" b="1" dirty="0" smtClean="0">
                <a:solidFill>
                  <a:schemeClr val="bg1"/>
                </a:solidFill>
              </a:rPr>
              <a:t> </a:t>
            </a:r>
            <a:r>
              <a:rPr lang="ru-RU" sz="3200" b="1" dirty="0" err="1" smtClean="0">
                <a:solidFill>
                  <a:schemeClr val="bg1"/>
                </a:solidFill>
              </a:rPr>
              <a:t>системи</a:t>
            </a:r>
            <a:r>
              <a:rPr lang="ru-RU" sz="3200" b="1" dirty="0" smtClean="0">
                <a:solidFill>
                  <a:schemeClr val="bg1"/>
                </a:solidFill>
              </a:rPr>
              <a:t> в </a:t>
            </a:r>
            <a:r>
              <a:rPr lang="ru-RU" sz="3200" b="1" dirty="0" err="1" smtClean="0">
                <a:solidFill>
                  <a:schemeClr val="bg1"/>
                </a:solidFill>
              </a:rPr>
              <a:t>дітей</a:t>
            </a:r>
            <a:r>
              <a:rPr lang="ru-RU" sz="3200" b="1" dirty="0" smtClean="0">
                <a:solidFill>
                  <a:schemeClr val="bg1"/>
                </a:solidFill>
              </a:rPr>
              <a:t> </a:t>
            </a:r>
            <a:r>
              <a:rPr lang="ru-RU" sz="3200" b="1" dirty="0" err="1" smtClean="0">
                <a:solidFill>
                  <a:schemeClr val="bg1"/>
                </a:solidFill>
              </a:rPr>
              <a:t>раннього</a:t>
            </a:r>
            <a:r>
              <a:rPr lang="ru-RU" sz="3200" b="1" dirty="0" smtClean="0">
                <a:solidFill>
                  <a:schemeClr val="bg1"/>
                </a:solidFill>
              </a:rPr>
              <a:t> </a:t>
            </a:r>
            <a:r>
              <a:rPr lang="ru-RU" sz="3200" b="1" dirty="0" err="1" smtClean="0">
                <a:solidFill>
                  <a:schemeClr val="bg1"/>
                </a:solidFill>
              </a:rPr>
              <a:t>віку</a:t>
            </a:r>
            <a:endParaRPr lang="uk-UA" sz="3200" b="1" dirty="0">
              <a:solidFill>
                <a:schemeClr val="bg1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3929058" y="1643050"/>
            <a:ext cx="4929222" cy="4711875"/>
          </a:xfrm>
        </p:spPr>
        <p:txBody>
          <a:bodyPr>
            <a:normAutofit fontScale="92500" lnSpcReduction="20000"/>
          </a:bodyPr>
          <a:lstStyle/>
          <a:p>
            <a:r>
              <a:rPr lang="ru-RU" sz="1800" b="1" dirty="0" err="1" smtClean="0">
                <a:solidFill>
                  <a:schemeClr val="bg1"/>
                </a:solidFill>
              </a:rPr>
              <a:t>Енцефалічний</a:t>
            </a:r>
            <a:r>
              <a:rPr lang="ru-RU" sz="1800" b="1" dirty="0" smtClean="0">
                <a:solidFill>
                  <a:schemeClr val="bg1"/>
                </a:solidFill>
              </a:rPr>
              <a:t> синдром</a:t>
            </a:r>
            <a:r>
              <a:rPr lang="ru-RU" sz="1800" b="1" dirty="0" smtClean="0"/>
              <a:t>. </a:t>
            </a:r>
            <a:r>
              <a:rPr lang="ru-RU" sz="1800" b="1" dirty="0" err="1" smtClean="0"/>
              <a:t>Ураження</a:t>
            </a:r>
            <a:r>
              <a:rPr lang="ru-RU" sz="1800" b="1" dirty="0" smtClean="0"/>
              <a:t> головного </a:t>
            </a:r>
            <a:r>
              <a:rPr lang="ru-RU" sz="1800" b="1" dirty="0" err="1" smtClean="0"/>
              <a:t>мозку</a:t>
            </a:r>
            <a:r>
              <a:rPr lang="ru-RU" sz="1800" b="1" dirty="0" smtClean="0"/>
              <a:t> при </a:t>
            </a:r>
            <a:r>
              <a:rPr lang="ru-RU" sz="1800" b="1" dirty="0" err="1" smtClean="0"/>
              <a:t>всьому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різноманітті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клінічних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проявів.Риси</a:t>
            </a:r>
            <a:r>
              <a:rPr lang="ru-RU" sz="1800" b="1" dirty="0" smtClean="0"/>
              <a:t>:</a:t>
            </a:r>
          </a:p>
          <a:p>
            <a:r>
              <a:rPr lang="uk-UA" sz="1800" b="1" dirty="0" smtClean="0">
                <a:solidFill>
                  <a:srgbClr val="FFFF00"/>
                </a:solidFill>
              </a:rPr>
              <a:t>- </a:t>
            </a:r>
            <a:r>
              <a:rPr lang="uk-UA" sz="1800" b="1" dirty="0" err="1" smtClean="0">
                <a:solidFill>
                  <a:srgbClr val="FFFF00"/>
                </a:solidFill>
              </a:rPr>
              <a:t>загальноінфекційні</a:t>
            </a:r>
            <a:r>
              <a:rPr lang="uk-UA" sz="1800" b="1" dirty="0" smtClean="0">
                <a:solidFill>
                  <a:srgbClr val="FFFF00"/>
                </a:solidFill>
              </a:rPr>
              <a:t> симптоми </a:t>
            </a:r>
            <a:r>
              <a:rPr lang="uk-UA" sz="1800" b="1" dirty="0" smtClean="0"/>
              <a:t>– підвищення температури тіла, зміна картини крові;</a:t>
            </a:r>
          </a:p>
          <a:p>
            <a:r>
              <a:rPr lang="uk-UA" sz="1800" b="1" dirty="0" smtClean="0">
                <a:solidFill>
                  <a:srgbClr val="FFFF00"/>
                </a:solidFill>
              </a:rPr>
              <a:t>- </a:t>
            </a:r>
            <a:r>
              <a:rPr lang="uk-UA" sz="1800" b="1" dirty="0" err="1" smtClean="0">
                <a:solidFill>
                  <a:srgbClr val="FFFF00"/>
                </a:solidFill>
              </a:rPr>
              <a:t>загальномозкові</a:t>
            </a:r>
            <a:r>
              <a:rPr lang="uk-UA" sz="1800" b="1" dirty="0" smtClean="0">
                <a:solidFill>
                  <a:srgbClr val="FFFF00"/>
                </a:solidFill>
              </a:rPr>
              <a:t> симптоми </a:t>
            </a:r>
            <a:r>
              <a:rPr lang="uk-UA" sz="1800" b="1" dirty="0" smtClean="0"/>
              <a:t>– набряк, гіперемія, гіперсекреція спинномозкової рідини, порушення свідомості, нерідко збудження, епілептичні напади, сіпання м'язів; при тяжкому перебігу – пригнічення рефлексів, порушення серцевої діяльності і дихання;</a:t>
            </a:r>
          </a:p>
          <a:p>
            <a:r>
              <a:rPr lang="uk-UA" sz="1800" b="1" dirty="0" smtClean="0">
                <a:solidFill>
                  <a:srgbClr val="FFFF00"/>
                </a:solidFill>
              </a:rPr>
              <a:t>- вогнищеві симптоми різного ступеня </a:t>
            </a:r>
            <a:r>
              <a:rPr lang="uk-UA" sz="1800" b="1" dirty="0" err="1" smtClean="0">
                <a:solidFill>
                  <a:srgbClr val="FFFF00"/>
                </a:solidFill>
              </a:rPr>
              <a:t>вираженості</a:t>
            </a:r>
            <a:r>
              <a:rPr lang="uk-UA" sz="1800" b="1" dirty="0" smtClean="0"/>
              <a:t>, які залежать від локалізації уражених ділянок мозку (рухові, чутливі, мовні розлади тощо);</a:t>
            </a:r>
          </a:p>
          <a:p>
            <a:r>
              <a:rPr lang="uk-UA" sz="1800" b="1" dirty="0" smtClean="0">
                <a:solidFill>
                  <a:srgbClr val="FFFF00"/>
                </a:solidFill>
              </a:rPr>
              <a:t>- </a:t>
            </a:r>
            <a:r>
              <a:rPr lang="uk-UA" sz="1800" b="1" dirty="0" err="1" smtClean="0">
                <a:solidFill>
                  <a:srgbClr val="FFFF00"/>
                </a:solidFill>
              </a:rPr>
              <a:t>менінгеальні</a:t>
            </a:r>
            <a:r>
              <a:rPr lang="uk-UA" sz="1800" b="1" dirty="0" smtClean="0">
                <a:solidFill>
                  <a:srgbClr val="FFFF00"/>
                </a:solidFill>
              </a:rPr>
              <a:t> симптоми</a:t>
            </a:r>
            <a:r>
              <a:rPr lang="uk-UA" sz="1800" b="1" dirty="0" smtClean="0"/>
              <a:t>, які майже завжди супроводжують енцефаліт.</a:t>
            </a:r>
          </a:p>
          <a:p>
            <a:endParaRPr lang="uk-UA" sz="1800" b="1" dirty="0"/>
          </a:p>
        </p:txBody>
      </p:sp>
      <p:pic>
        <p:nvPicPr>
          <p:cNvPr id="7" name="Рисунок 6" descr="скачанные файлы (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2357430"/>
            <a:ext cx="3570454" cy="2833694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42910" y="500042"/>
            <a:ext cx="8043890" cy="4640437"/>
          </a:xfrm>
        </p:spPr>
        <p:txBody>
          <a:bodyPr>
            <a:normAutofit fontScale="85000" lnSpcReduction="10000"/>
          </a:bodyPr>
          <a:lstStyle/>
          <a:p>
            <a:r>
              <a:rPr lang="uk-UA" b="1" dirty="0" err="1" smtClean="0">
                <a:solidFill>
                  <a:srgbClr val="FFFF00"/>
                </a:solidFill>
              </a:rPr>
              <a:t>Менінгеальний</a:t>
            </a:r>
            <a:r>
              <a:rPr lang="uk-UA" b="1" dirty="0" smtClean="0">
                <a:solidFill>
                  <a:srgbClr val="FFFF00"/>
                </a:solidFill>
              </a:rPr>
              <a:t> синдром</a:t>
            </a:r>
            <a:r>
              <a:rPr lang="uk-UA" b="1" dirty="0" smtClean="0">
                <a:solidFill>
                  <a:schemeClr val="bg1"/>
                </a:solidFill>
              </a:rPr>
              <a:t>.</a:t>
            </a:r>
            <a:r>
              <a:rPr lang="uk-UA" dirty="0" smtClean="0">
                <a:solidFill>
                  <a:schemeClr val="bg1"/>
                </a:solidFill>
              </a:rPr>
              <a:t> Клінічні симптоми, які виникають при ураженні мозкових </a:t>
            </a:r>
            <a:r>
              <a:rPr lang="uk-UA" dirty="0" err="1" smtClean="0">
                <a:solidFill>
                  <a:schemeClr val="bg1"/>
                </a:solidFill>
              </a:rPr>
              <a:t>оболон</a:t>
            </a:r>
            <a:r>
              <a:rPr lang="uk-UA" dirty="0" smtClean="0">
                <a:solidFill>
                  <a:schemeClr val="bg1"/>
                </a:solidFill>
              </a:rPr>
              <a:t> (запального і незапального </a:t>
            </a:r>
            <a:r>
              <a:rPr lang="uk-UA" dirty="0" err="1" smtClean="0">
                <a:solidFill>
                  <a:schemeClr val="bg1"/>
                </a:solidFill>
              </a:rPr>
              <a:t>генезу</a:t>
            </a:r>
            <a:r>
              <a:rPr lang="uk-UA" dirty="0" smtClean="0">
                <a:solidFill>
                  <a:schemeClr val="bg1"/>
                </a:solidFill>
              </a:rPr>
              <a:t>), утворюють </a:t>
            </a:r>
            <a:r>
              <a:rPr lang="uk-UA" dirty="0" err="1" smtClean="0">
                <a:solidFill>
                  <a:schemeClr val="bg1"/>
                </a:solidFill>
              </a:rPr>
              <a:t>менінгеальний</a:t>
            </a:r>
            <a:r>
              <a:rPr lang="uk-UA" dirty="0" smtClean="0">
                <a:solidFill>
                  <a:schemeClr val="bg1"/>
                </a:solidFill>
              </a:rPr>
              <a:t> синдром. До найбільш частих </a:t>
            </a:r>
            <a:r>
              <a:rPr lang="uk-UA" dirty="0" smtClean="0">
                <a:solidFill>
                  <a:schemeClr val="bg1"/>
                </a:solidFill>
              </a:rPr>
              <a:t>ознак належать </a:t>
            </a:r>
            <a:r>
              <a:rPr lang="uk-UA" dirty="0" smtClean="0">
                <a:solidFill>
                  <a:schemeClr val="bg1"/>
                </a:solidFill>
              </a:rPr>
              <a:t>такі: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- </a:t>
            </a:r>
            <a:r>
              <a:rPr lang="uk-UA" dirty="0" err="1" smtClean="0">
                <a:solidFill>
                  <a:schemeClr val="bg1"/>
                </a:solidFill>
              </a:rPr>
              <a:t>менінгеальні</a:t>
            </a:r>
            <a:r>
              <a:rPr lang="uk-UA" dirty="0" smtClean="0">
                <a:solidFill>
                  <a:schemeClr val="bg1"/>
                </a:solidFill>
              </a:rPr>
              <a:t> знаки, рефлекси;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- головний біль (у дітей раннього віку він проявляється монотонним криком), запаморочення;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- нудота, блювання, що не пов'язані з вживанням їжі;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- у маленьких дітей – вибухання, напруження великого тім'ячка, у здорової дитини відчувається його пульсація;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- загальна </a:t>
            </a:r>
            <a:r>
              <a:rPr lang="uk-UA" dirty="0" err="1" smtClean="0">
                <a:solidFill>
                  <a:schemeClr val="bg1"/>
                </a:solidFill>
              </a:rPr>
              <a:t>гіперестезія</a:t>
            </a:r>
            <a:r>
              <a:rPr lang="uk-UA" dirty="0" smtClean="0">
                <a:solidFill>
                  <a:schemeClr val="bg1"/>
                </a:solidFill>
              </a:rPr>
              <a:t> (підвищена чутливість) – безболісний дотик до шкіри дитини супроводжується плачем, криком.</a:t>
            </a:r>
          </a:p>
          <a:p>
            <a:pPr>
              <a:buNone/>
            </a:pPr>
            <a:endParaRPr lang="uk-UA" dirty="0">
              <a:solidFill>
                <a:schemeClr val="bg1"/>
              </a:solidFill>
            </a:endParaRPr>
          </a:p>
        </p:txBody>
      </p:sp>
      <p:pic>
        <p:nvPicPr>
          <p:cNvPr id="5" name="Рисунок 4" descr="скачанные файлы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44" y="4857760"/>
            <a:ext cx="4429156" cy="1666013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decel="100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</a:rPr>
              <a:t>Синдроми порушення свідомості</a:t>
            </a:r>
            <a:endParaRPr lang="uk-UA" sz="4000" b="1" dirty="0">
              <a:solidFill>
                <a:schemeClr val="bg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428736"/>
            <a:ext cx="4038600" cy="4434840"/>
          </a:xfrm>
        </p:spPr>
        <p:txBody>
          <a:bodyPr>
            <a:noAutofit/>
          </a:bodyPr>
          <a:lstStyle/>
          <a:p>
            <a:r>
              <a:rPr lang="uk-UA" sz="1600" b="1" dirty="0" err="1" smtClean="0">
                <a:solidFill>
                  <a:srgbClr val="FFFF00"/>
                </a:solidFill>
              </a:rPr>
              <a:t>Сомнолентність</a:t>
            </a:r>
            <a:r>
              <a:rPr lang="uk-UA" sz="1600" dirty="0" smtClean="0">
                <a:solidFill>
                  <a:schemeClr val="bg1"/>
                </a:solidFill>
              </a:rPr>
              <a:t> – постійна млявість, сонливість, але сон настає на короткі періоди, поверхневий. Замість плачу та крику тихий стогін, реакція на догляд матері непомітна, дитина слабо реагує на огляд та сповивання. </a:t>
            </a:r>
          </a:p>
          <a:p>
            <a:r>
              <a:rPr lang="uk-UA" sz="1600" dirty="0" smtClean="0">
                <a:solidFill>
                  <a:srgbClr val="FFFF00"/>
                </a:solidFill>
              </a:rPr>
              <a:t>Ступор</a:t>
            </a:r>
            <a:r>
              <a:rPr lang="uk-UA" sz="1600" dirty="0" smtClean="0">
                <a:solidFill>
                  <a:schemeClr val="bg1"/>
                </a:solidFill>
              </a:rPr>
              <a:t> – стан оціпеніння, з якого хворий виходить тяжко, після енергійного турбування. </a:t>
            </a:r>
          </a:p>
          <a:p>
            <a:r>
              <a:rPr lang="uk-UA" sz="1600" dirty="0" smtClean="0">
                <a:solidFill>
                  <a:srgbClr val="FFFF00"/>
                </a:solidFill>
              </a:rPr>
              <a:t>Сопор</a:t>
            </a:r>
            <a:r>
              <a:rPr lang="uk-UA" sz="1600" dirty="0" smtClean="0">
                <a:solidFill>
                  <a:schemeClr val="bg1"/>
                </a:solidFill>
              </a:rPr>
              <a:t> – глибокий сон, приголомшеність, дитину неможливо розбуркати. Шкірна чутливість не визначається, сухожилкові рефлекси викликаються важко і не постійно. Реакція на біль невиразна</a:t>
            </a:r>
            <a:r>
              <a:rPr lang="uk-UA" sz="1600" dirty="0" smtClean="0">
                <a:solidFill>
                  <a:schemeClr val="bg1"/>
                </a:solidFill>
              </a:rPr>
              <a:t>.</a:t>
            </a:r>
            <a:endParaRPr lang="uk-UA" sz="1600" dirty="0" smtClean="0">
              <a:solidFill>
                <a:schemeClr val="bg1"/>
              </a:solidFill>
            </a:endParaRPr>
          </a:p>
          <a:p>
            <a:r>
              <a:rPr lang="uk-UA" sz="1600" dirty="0" smtClean="0">
                <a:solidFill>
                  <a:srgbClr val="FFFF00"/>
                </a:solidFill>
              </a:rPr>
              <a:t>Кома</a:t>
            </a:r>
            <a:r>
              <a:rPr lang="uk-UA" sz="1600" dirty="0" smtClean="0">
                <a:solidFill>
                  <a:schemeClr val="bg1"/>
                </a:solidFill>
              </a:rPr>
              <a:t> – вимкнення свідомості з повною втратою сприйняття навколишнього світу і самого </a:t>
            </a:r>
            <a:r>
              <a:rPr lang="uk-UA" sz="1600" dirty="0" smtClean="0">
                <a:solidFill>
                  <a:schemeClr val="bg1"/>
                </a:solidFill>
              </a:rPr>
              <a:t>себе</a:t>
            </a:r>
            <a:endParaRPr lang="uk-UA" sz="1600" dirty="0">
              <a:solidFill>
                <a:schemeClr val="bg1"/>
              </a:solidFill>
            </a:endParaRPr>
          </a:p>
        </p:txBody>
      </p:sp>
      <p:pic>
        <p:nvPicPr>
          <p:cNvPr id="6" name="Рисунок 5" descr="скачанные файлы (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714488"/>
            <a:ext cx="2600325" cy="1762125"/>
          </a:xfrm>
          <a:prstGeom prst="rect">
            <a:avLst/>
          </a:prstGeom>
        </p:spPr>
      </p:pic>
      <p:pic>
        <p:nvPicPr>
          <p:cNvPr id="7" name="Рисунок 6" descr="скачанные файлы (9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3857628"/>
            <a:ext cx="3593239" cy="2605098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bg1"/>
                </a:solidFill>
              </a:rPr>
              <a:t>Гіперкінези</a:t>
            </a:r>
            <a:endParaRPr lang="uk-UA" b="1" dirty="0">
              <a:solidFill>
                <a:schemeClr val="bg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Це мимовільні</a:t>
            </a:r>
            <a:r>
              <a:rPr lang="uk-UA" dirty="0" smtClean="0">
                <a:solidFill>
                  <a:schemeClr val="bg1"/>
                </a:solidFill>
              </a:rPr>
              <a:t>, неритмічні, різноманітні, некоординовані рухи кінцівок у великих </a:t>
            </a:r>
            <a:r>
              <a:rPr lang="uk-UA" dirty="0" smtClean="0">
                <a:solidFill>
                  <a:schemeClr val="bg1"/>
                </a:solidFill>
              </a:rPr>
              <a:t>суглобах. Їх поділяють </a:t>
            </a:r>
            <a:r>
              <a:rPr lang="uk-UA" dirty="0" smtClean="0">
                <a:solidFill>
                  <a:schemeClr val="bg1"/>
                </a:solidFill>
              </a:rPr>
              <a:t>на такі різновиди: </a:t>
            </a:r>
            <a:r>
              <a:rPr lang="uk-UA" b="1" dirty="0" smtClean="0">
                <a:solidFill>
                  <a:srgbClr val="FFFF00"/>
                </a:solidFill>
              </a:rPr>
              <a:t>атетоз, тик, тремор</a:t>
            </a:r>
            <a:r>
              <a:rPr lang="uk-UA" b="1" dirty="0" smtClean="0">
                <a:solidFill>
                  <a:schemeClr val="bg1"/>
                </a:solidFill>
              </a:rPr>
              <a:t>.</a:t>
            </a:r>
            <a:r>
              <a:rPr lang="uk-UA" dirty="0" smtClean="0">
                <a:solidFill>
                  <a:schemeClr val="bg1"/>
                </a:solidFill>
              </a:rPr>
              <a:t> Гіперкінези є результатом порушення функції </a:t>
            </a:r>
            <a:r>
              <a:rPr lang="uk-UA" dirty="0" err="1" smtClean="0">
                <a:solidFill>
                  <a:schemeClr val="bg1"/>
                </a:solidFill>
              </a:rPr>
              <a:t>стріарної</a:t>
            </a:r>
            <a:r>
              <a:rPr lang="uk-UA" dirty="0" smtClean="0">
                <a:solidFill>
                  <a:schemeClr val="bg1"/>
                </a:solidFill>
              </a:rPr>
              <a:t> системи, яка відповідає за м'язовий тонус. Вони відзначаються при органічних ураженнях мозку, хореї, </a:t>
            </a:r>
            <a:r>
              <a:rPr lang="uk-UA" dirty="0" err="1" smtClean="0">
                <a:solidFill>
                  <a:schemeClr val="bg1"/>
                </a:solidFill>
              </a:rPr>
              <a:t>гіперкінетичній</a:t>
            </a:r>
            <a:r>
              <a:rPr lang="uk-UA" dirty="0" smtClean="0">
                <a:solidFill>
                  <a:schemeClr val="bg1"/>
                </a:solidFill>
              </a:rPr>
              <a:t> формі дитячого церебрального паралічу.</a:t>
            </a:r>
            <a:endParaRPr lang="uk-UA" dirty="0">
              <a:solidFill>
                <a:schemeClr val="bg1"/>
              </a:solidFill>
            </a:endParaRPr>
          </a:p>
        </p:txBody>
      </p:sp>
      <p:pic>
        <p:nvPicPr>
          <p:cNvPr id="5" name="Рисунок 4" descr="скачанные файлы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2143116"/>
            <a:ext cx="3861162" cy="3948125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 smtClean="0">
                <a:solidFill>
                  <a:schemeClr val="bg1"/>
                </a:solidFill>
              </a:rPr>
              <a:t>Судоми</a:t>
            </a:r>
            <a:endParaRPr lang="uk-UA" sz="3600" b="1" dirty="0">
              <a:solidFill>
                <a:schemeClr val="bg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000" dirty="0" err="1" smtClean="0">
                <a:solidFill>
                  <a:schemeClr val="bg1"/>
                </a:solidFill>
              </a:rPr>
              <a:t>клонічні</a:t>
            </a:r>
            <a:r>
              <a:rPr lang="uk-UA" sz="2000" dirty="0" smtClean="0">
                <a:solidFill>
                  <a:schemeClr val="bg1"/>
                </a:solidFill>
              </a:rPr>
              <a:t> </a:t>
            </a:r>
            <a:r>
              <a:rPr lang="uk-UA" sz="2000" dirty="0" smtClean="0"/>
              <a:t>– мимовільні сіпання м'язів (починаються з м'язів обличчя, поступово переходять на кінцівки й тулуб);</a:t>
            </a:r>
          </a:p>
          <a:p>
            <a:r>
              <a:rPr lang="uk-UA" sz="2000" dirty="0" smtClean="0">
                <a:solidFill>
                  <a:schemeClr val="bg1"/>
                </a:solidFill>
              </a:rPr>
              <a:t>тонічні </a:t>
            </a:r>
            <a:r>
              <a:rPr lang="uk-UA" sz="2000" dirty="0" smtClean="0"/>
              <a:t>– мимовільне напруження м'язів без сіпання </a:t>
            </a:r>
            <a:r>
              <a:rPr lang="uk-UA" sz="2000" dirty="0" smtClean="0"/>
              <a:t>;</a:t>
            </a:r>
            <a:endParaRPr lang="uk-UA" sz="2000" dirty="0" smtClean="0"/>
          </a:p>
          <a:p>
            <a:r>
              <a:rPr lang="uk-UA" sz="2000" dirty="0" err="1" smtClean="0">
                <a:solidFill>
                  <a:schemeClr val="bg1"/>
                </a:solidFill>
              </a:rPr>
              <a:t>тоніко-клонічні</a:t>
            </a:r>
            <a:r>
              <a:rPr lang="uk-UA" sz="2000" dirty="0" smtClean="0">
                <a:solidFill>
                  <a:schemeClr val="bg1"/>
                </a:solidFill>
              </a:rPr>
              <a:t> </a:t>
            </a:r>
            <a:r>
              <a:rPr lang="uk-UA" sz="2000" dirty="0" smtClean="0"/>
              <a:t>– спочатку голова відкидається назад, верхні кінцівки згинаються в суглобах, нижні витягуються (це тонічна стадія). Після цього настає короткочасна зупинка дихання, яка змінюється глибоким вдихом. </a:t>
            </a:r>
          </a:p>
          <a:p>
            <a:endParaRPr lang="uk-UA" sz="2000" dirty="0"/>
          </a:p>
        </p:txBody>
      </p:sp>
      <p:pic>
        <p:nvPicPr>
          <p:cNvPr id="6" name="Рисунок 5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124" y="4357694"/>
            <a:ext cx="4168423" cy="2305055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rgbClr val="92D050"/>
                </a:solidFill>
              </a:rPr>
              <a:t>Головний мозок</a:t>
            </a:r>
            <a:endParaRPr lang="uk-UA" sz="4000" b="1" dirty="0">
              <a:solidFill>
                <a:srgbClr val="92D050"/>
              </a:solidFill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572000" y="1500174"/>
            <a:ext cx="4038600" cy="4434840"/>
          </a:xfrm>
        </p:spPr>
        <p:txBody>
          <a:bodyPr>
            <a:noAutofit/>
          </a:bodyPr>
          <a:lstStyle/>
          <a:p>
            <a:r>
              <a:rPr lang="uk-UA" sz="1600" b="1" dirty="0" smtClean="0">
                <a:solidFill>
                  <a:schemeClr val="bg1"/>
                </a:solidFill>
              </a:rPr>
              <a:t>- </a:t>
            </a:r>
            <a:r>
              <a:rPr lang="uk-UA" sz="1600" b="1" dirty="0" smtClean="0">
                <a:solidFill>
                  <a:schemeClr val="bg1"/>
                </a:solidFill>
              </a:rPr>
              <a:t>пірамідні клітини не мають властивої їм форми, у них відсутній пігмент;</a:t>
            </a:r>
          </a:p>
          <a:p>
            <a:r>
              <a:rPr lang="uk-UA" sz="1600" b="1" dirty="0" smtClean="0">
                <a:solidFill>
                  <a:schemeClr val="bg1"/>
                </a:solidFill>
              </a:rPr>
              <a:t>- недорозвиненість дендритів у нервових клітинах;</a:t>
            </a:r>
          </a:p>
          <a:p>
            <a:r>
              <a:rPr lang="uk-UA" sz="1600" b="1" dirty="0" smtClean="0">
                <a:solidFill>
                  <a:schemeClr val="bg1"/>
                </a:solidFill>
              </a:rPr>
              <a:t>- центри кори не сформовані, кора набуває </a:t>
            </a:r>
            <a:r>
              <a:rPr lang="uk-UA" sz="1600" b="1" dirty="0" err="1" smtClean="0">
                <a:solidFill>
                  <a:schemeClr val="bg1"/>
                </a:solidFill>
              </a:rPr>
              <a:t>цитоархітектоніки</a:t>
            </a:r>
            <a:r>
              <a:rPr lang="uk-UA" sz="1600" b="1" dirty="0" smtClean="0">
                <a:solidFill>
                  <a:schemeClr val="bg1"/>
                </a:solidFill>
              </a:rPr>
              <a:t>, що властива дорослим, до 1-2-річного віку;</a:t>
            </a:r>
          </a:p>
          <a:p>
            <a:r>
              <a:rPr lang="uk-UA" sz="1600" b="1" dirty="0" smtClean="0">
                <a:solidFill>
                  <a:schemeClr val="bg1"/>
                </a:solidFill>
              </a:rPr>
              <a:t>- у новонароджених півкулі розвинені слабо; сформовані лише основні борозни, які мають малу висоту й глибину; при народженні скронева частка розвинена найкраще;</a:t>
            </a:r>
          </a:p>
          <a:p>
            <a:r>
              <a:rPr lang="uk-UA" sz="1600" b="1" dirty="0" smtClean="0">
                <a:solidFill>
                  <a:schemeClr val="bg1"/>
                </a:solidFill>
              </a:rPr>
              <a:t>- мозкова тканина дуже багата на воду, легко розвиваються набряки;</a:t>
            </a:r>
          </a:p>
          <a:p>
            <a:r>
              <a:rPr lang="uk-UA" sz="1600" b="1" dirty="0" smtClean="0">
                <a:solidFill>
                  <a:schemeClr val="bg1"/>
                </a:solidFill>
              </a:rPr>
              <a:t>- сіра речовина погано диференційована від білої.</a:t>
            </a:r>
            <a:endParaRPr lang="uk-UA" sz="1600" b="1" dirty="0">
              <a:solidFill>
                <a:schemeClr val="bg1"/>
              </a:solidFill>
            </a:endParaRPr>
          </a:p>
        </p:txBody>
      </p:sp>
      <p:sp>
        <p:nvSpPr>
          <p:cNvPr id="39938" name="AutoShape 2" descr="Результат пошуку зображень за запитом &quot;головний мозок дитини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39940" name="AutoShape 4" descr="Результат пошуку зображень за запитом &quot;головний мозок дитини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39942" name="AutoShape 6" descr="Результат пошуку зображень за запитом &quot;головний мозок дитини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0" name="Рисунок 9" descr="скачанные файлы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2143116"/>
            <a:ext cx="3723787" cy="2947998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chemeClr val="bg1"/>
                </a:solidFill>
              </a:rPr>
              <a:t>Нервово-психічний розвиток</a:t>
            </a:r>
            <a:br>
              <a:rPr lang="uk-UA" sz="3200" b="1" dirty="0" smtClean="0">
                <a:solidFill>
                  <a:schemeClr val="bg1"/>
                </a:solidFill>
              </a:rPr>
            </a:br>
            <a:r>
              <a:rPr lang="uk-UA" sz="3200" b="1" dirty="0" smtClean="0">
                <a:solidFill>
                  <a:srgbClr val="FFFF00"/>
                </a:solidFill>
              </a:rPr>
              <a:t>Новонароджена дитина</a:t>
            </a:r>
            <a:endParaRPr lang="uk-UA" sz="3200" b="1" dirty="0">
              <a:solidFill>
                <a:srgbClr val="FFFF00"/>
              </a:solidFill>
            </a:endParaRPr>
          </a:p>
        </p:txBody>
      </p:sp>
      <p:pic>
        <p:nvPicPr>
          <p:cNvPr id="5" name="Содержимое 4" descr="скачанные файлы (2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8596" y="2571744"/>
            <a:ext cx="3910310" cy="2928958"/>
          </a:xfrm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Характерна </a:t>
            </a:r>
            <a:r>
              <a:rPr lang="uk-UA" b="1" dirty="0" smtClean="0">
                <a:solidFill>
                  <a:schemeClr val="bg1"/>
                </a:solidFill>
              </a:rPr>
              <a:t>фізіологічна м'язова гіпертонія. </a:t>
            </a:r>
            <a:endParaRPr lang="uk-UA" b="1" dirty="0" smtClean="0">
              <a:solidFill>
                <a:schemeClr val="bg1"/>
              </a:solidFill>
            </a:endParaRPr>
          </a:p>
          <a:p>
            <a:r>
              <a:rPr lang="uk-UA" b="1" dirty="0" smtClean="0">
                <a:solidFill>
                  <a:schemeClr val="bg1"/>
                </a:solidFill>
              </a:rPr>
              <a:t>Переважає </a:t>
            </a:r>
            <a:r>
              <a:rPr lang="uk-UA" b="1" dirty="0" smtClean="0">
                <a:solidFill>
                  <a:schemeClr val="bg1"/>
                </a:solidFill>
              </a:rPr>
              <a:t>тонус згиначів, кінцівки перебувають у зігнутому положенні, кисті стиснуті в кулаки, які час від часу повинні розкриватися</a:t>
            </a:r>
            <a:r>
              <a:rPr lang="uk-UA" b="1" dirty="0" smtClean="0">
                <a:solidFill>
                  <a:schemeClr val="bg1"/>
                </a:solidFill>
              </a:rPr>
              <a:t>.</a:t>
            </a:r>
          </a:p>
          <a:p>
            <a:r>
              <a:rPr lang="uk-UA" b="1" dirty="0" smtClean="0">
                <a:solidFill>
                  <a:schemeClr val="bg1"/>
                </a:solidFill>
              </a:rPr>
              <a:t>В</a:t>
            </a:r>
            <a:r>
              <a:rPr lang="uk-UA" b="1" dirty="0" smtClean="0">
                <a:solidFill>
                  <a:schemeClr val="bg1"/>
                </a:solidFill>
              </a:rPr>
              <a:t>ластиві </a:t>
            </a:r>
            <a:r>
              <a:rPr lang="uk-UA" b="1" dirty="0" smtClean="0">
                <a:solidFill>
                  <a:schemeClr val="bg1"/>
                </a:solidFill>
              </a:rPr>
              <a:t>відчуття дотику, нюху і смаку. Вона розрізняє яскраве світло і темряву, реагує на голосні </a:t>
            </a:r>
            <a:r>
              <a:rPr lang="uk-UA" b="1" dirty="0" smtClean="0">
                <a:solidFill>
                  <a:schemeClr val="bg1"/>
                </a:solidFill>
              </a:rPr>
              <a:t>звуки.</a:t>
            </a:r>
          </a:p>
          <a:p>
            <a:r>
              <a:rPr lang="uk-UA" b="1" dirty="0" smtClean="0">
                <a:solidFill>
                  <a:schemeClr val="bg1"/>
                </a:solidFill>
              </a:rPr>
              <a:t>Новонароджена </a:t>
            </a:r>
            <a:r>
              <a:rPr lang="uk-UA" b="1" dirty="0" smtClean="0">
                <a:solidFill>
                  <a:schemeClr val="bg1"/>
                </a:solidFill>
              </a:rPr>
              <a:t>дитина майже весь час спить, прокидаючись в основному в періоди годування.</a:t>
            </a:r>
            <a:endParaRPr lang="uk-UA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FFFF00"/>
                </a:solidFill>
              </a:rPr>
              <a:t>1-2 місяці</a:t>
            </a:r>
            <a:endParaRPr lang="uk-UA" b="1" dirty="0">
              <a:solidFill>
                <a:srgbClr val="FFFF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 smtClean="0">
                <a:solidFill>
                  <a:schemeClr val="bg1"/>
                </a:solidFill>
              </a:rPr>
              <a:t>Між</a:t>
            </a:r>
            <a:r>
              <a:rPr lang="ru-RU" dirty="0" smtClean="0">
                <a:solidFill>
                  <a:schemeClr val="bg1"/>
                </a:solidFill>
              </a:rPr>
              <a:t> першим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другим </a:t>
            </a:r>
            <a:r>
              <a:rPr lang="ru-RU" dirty="0" err="1" smtClean="0">
                <a:solidFill>
                  <a:schemeClr val="bg1"/>
                </a:solidFill>
              </a:rPr>
              <a:t>місяцями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життя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дитина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починає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фіксувати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погляд</a:t>
            </a:r>
            <a:r>
              <a:rPr lang="ru-RU" dirty="0" smtClean="0">
                <a:solidFill>
                  <a:schemeClr val="bg1"/>
                </a:solidFill>
              </a:rPr>
              <a:t> на </a:t>
            </a:r>
            <a:r>
              <a:rPr lang="ru-RU" dirty="0" err="1" smtClean="0">
                <a:solidFill>
                  <a:schemeClr val="bg1"/>
                </a:solidFill>
              </a:rPr>
              <a:t>яскравих</a:t>
            </a:r>
            <a:r>
              <a:rPr lang="ru-RU" dirty="0" smtClean="0">
                <a:solidFill>
                  <a:schemeClr val="bg1"/>
                </a:solidFill>
              </a:rPr>
              <a:t> предметах, </a:t>
            </a:r>
            <a:r>
              <a:rPr lang="ru-RU" dirty="0" err="1" smtClean="0">
                <a:solidFill>
                  <a:schemeClr val="bg1"/>
                </a:solidFill>
              </a:rPr>
              <a:t>піднімати</a:t>
            </a:r>
            <a:r>
              <a:rPr lang="ru-RU" dirty="0" smtClean="0">
                <a:solidFill>
                  <a:schemeClr val="bg1"/>
                </a:solidFill>
              </a:rPr>
              <a:t> голову, </a:t>
            </a:r>
            <a:r>
              <a:rPr lang="ru-RU" dirty="0" err="1" smtClean="0">
                <a:solidFill>
                  <a:schemeClr val="bg1"/>
                </a:solidFill>
              </a:rPr>
              <a:t>лежачи</a:t>
            </a:r>
            <a:r>
              <a:rPr lang="ru-RU" dirty="0" smtClean="0">
                <a:solidFill>
                  <a:schemeClr val="bg1"/>
                </a:solidFill>
              </a:rPr>
              <a:t> на </a:t>
            </a:r>
            <a:r>
              <a:rPr lang="ru-RU" dirty="0" err="1" smtClean="0">
                <a:solidFill>
                  <a:schemeClr val="bg1"/>
                </a:solidFill>
              </a:rPr>
              <a:t>животі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видає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невизначені</a:t>
            </a:r>
            <a:r>
              <a:rPr lang="ru-RU" dirty="0" smtClean="0">
                <a:solidFill>
                  <a:schemeClr val="bg1"/>
                </a:solidFill>
              </a:rPr>
              <a:t> звуки (</a:t>
            </a:r>
            <a:r>
              <a:rPr lang="ru-RU" dirty="0" err="1" smtClean="0">
                <a:solidFill>
                  <a:schemeClr val="bg1"/>
                </a:solidFill>
              </a:rPr>
              <a:t>агукає</a:t>
            </a:r>
            <a:r>
              <a:rPr lang="ru-RU" dirty="0" smtClean="0">
                <a:solidFill>
                  <a:schemeClr val="bg1"/>
                </a:solidFill>
              </a:rPr>
              <a:t>)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починає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посміхатися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спить </a:t>
            </a:r>
            <a:r>
              <a:rPr lang="ru-RU" dirty="0" err="1" smtClean="0">
                <a:solidFill>
                  <a:schemeClr val="bg1"/>
                </a:solidFill>
              </a:rPr>
              <a:t>близько</a:t>
            </a:r>
            <a:r>
              <a:rPr lang="ru-RU" dirty="0" smtClean="0">
                <a:solidFill>
                  <a:schemeClr val="bg1"/>
                </a:solidFill>
              </a:rPr>
              <a:t> 20 год на </a:t>
            </a:r>
            <a:r>
              <a:rPr lang="ru-RU" dirty="0" err="1" smtClean="0">
                <a:solidFill>
                  <a:schemeClr val="bg1"/>
                </a:solidFill>
              </a:rPr>
              <a:t>добу</a:t>
            </a:r>
            <a:endParaRPr lang="uk-UA" dirty="0">
              <a:solidFill>
                <a:schemeClr val="bg1"/>
              </a:solidFill>
            </a:endParaRPr>
          </a:p>
        </p:txBody>
      </p:sp>
      <p:pic>
        <p:nvPicPr>
          <p:cNvPr id="5" name="Рисунок 4" descr="скачанные файлы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2285992"/>
            <a:ext cx="3985124" cy="3000383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FFFF00"/>
                </a:solidFill>
              </a:rPr>
              <a:t>3-4 місяці</a:t>
            </a:r>
            <a:endParaRPr lang="uk-UA" b="1" dirty="0">
              <a:solidFill>
                <a:srgbClr val="FFFF00"/>
              </a:solidFill>
            </a:endParaRPr>
          </a:p>
        </p:txBody>
      </p:sp>
      <p:pic>
        <p:nvPicPr>
          <p:cNvPr id="5" name="Содержимое 4" descr="скачанные файлы (4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4282" y="2357430"/>
            <a:ext cx="4223302" cy="3114685"/>
          </a:xfrm>
        </p:spPr>
      </p:pic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>
                <a:solidFill>
                  <a:schemeClr val="bg1"/>
                </a:solidFill>
              </a:rPr>
              <a:t>Стежить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очима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головою за </a:t>
            </a:r>
            <a:r>
              <a:rPr lang="ru-RU" dirty="0" err="1" smtClean="0">
                <a:solidFill>
                  <a:schemeClr val="bg1"/>
                </a:solidFill>
              </a:rPr>
              <a:t>рухомим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яскравим</a:t>
            </a:r>
            <a:r>
              <a:rPr lang="ru-RU" dirty="0" smtClean="0">
                <a:solidFill>
                  <a:schemeClr val="bg1"/>
                </a:solidFill>
              </a:rPr>
              <a:t> предметом, </a:t>
            </a:r>
            <a:r>
              <a:rPr lang="ru-RU" dirty="0" err="1" smtClean="0">
                <a:solidFill>
                  <a:schemeClr val="bg1"/>
                </a:solidFill>
              </a:rPr>
              <a:t>повертає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її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напрямі</a:t>
            </a:r>
            <a:r>
              <a:rPr lang="ru-RU" dirty="0" smtClean="0">
                <a:solidFill>
                  <a:schemeClr val="bg1"/>
                </a:solidFill>
              </a:rPr>
              <a:t> звуку, добре </a:t>
            </a:r>
            <a:r>
              <a:rPr lang="ru-RU" dirty="0" err="1" smtClean="0">
                <a:solidFill>
                  <a:schemeClr val="bg1"/>
                </a:solidFill>
              </a:rPr>
              <a:t>утримує</a:t>
            </a:r>
            <a:r>
              <a:rPr lang="ru-RU" dirty="0" smtClean="0">
                <a:solidFill>
                  <a:schemeClr val="bg1"/>
                </a:solidFill>
              </a:rPr>
              <a:t> голову у вертикальному </a:t>
            </a:r>
            <a:r>
              <a:rPr lang="ru-RU" dirty="0" err="1" smtClean="0">
                <a:solidFill>
                  <a:schemeClr val="bg1"/>
                </a:solidFill>
              </a:rPr>
              <a:t>положенні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піднімає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її</a:t>
            </a:r>
            <a:r>
              <a:rPr lang="ru-RU" dirty="0" smtClean="0">
                <a:solidFill>
                  <a:schemeClr val="bg1"/>
                </a:solidFill>
              </a:rPr>
              <a:t> разом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грудьми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лежачи</a:t>
            </a:r>
            <a:r>
              <a:rPr lang="ru-RU" dirty="0" smtClean="0">
                <a:solidFill>
                  <a:schemeClr val="bg1"/>
                </a:solidFill>
              </a:rPr>
              <a:t> на </a:t>
            </a:r>
            <a:r>
              <a:rPr lang="ru-RU" dirty="0" err="1" smtClean="0">
                <a:solidFill>
                  <a:schemeClr val="bg1"/>
                </a:solidFill>
              </a:rPr>
              <a:t>животі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Формуються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умовні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рефлекси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Дитина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відкриває</a:t>
            </a:r>
            <a:r>
              <a:rPr lang="ru-RU" dirty="0" smtClean="0">
                <a:solidFill>
                  <a:schemeClr val="bg1"/>
                </a:solidFill>
              </a:rPr>
              <a:t> рота, коли </a:t>
            </a:r>
            <a:r>
              <a:rPr lang="ru-RU" dirty="0" err="1" smtClean="0">
                <a:solidFill>
                  <a:schemeClr val="bg1"/>
                </a:solidFill>
              </a:rPr>
              <a:t>бачить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материнські</a:t>
            </a:r>
            <a:r>
              <a:rPr lang="ru-RU" dirty="0" smtClean="0">
                <a:solidFill>
                  <a:schemeClr val="bg1"/>
                </a:solidFill>
              </a:rPr>
              <a:t> груди </a:t>
            </a:r>
            <a:r>
              <a:rPr lang="ru-RU" dirty="0" err="1" smtClean="0">
                <a:solidFill>
                  <a:schemeClr val="bg1"/>
                </a:solidFill>
              </a:rPr>
              <a:t>або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пляшечку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замість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безладного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шукання</a:t>
            </a:r>
            <a:r>
              <a:rPr lang="ru-RU" dirty="0" smtClean="0">
                <a:solidFill>
                  <a:schemeClr val="bg1"/>
                </a:solidFill>
              </a:rPr>
              <a:t> грудей </a:t>
            </a:r>
            <a:r>
              <a:rPr lang="ru-RU" dirty="0" err="1" smtClean="0">
                <a:solidFill>
                  <a:schemeClr val="bg1"/>
                </a:solidFill>
              </a:rPr>
              <a:t>ротом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Зникають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примітивні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безумовні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рефлекси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новонародженого</a:t>
            </a:r>
            <a:r>
              <a:rPr lang="ru-RU" dirty="0" smtClean="0">
                <a:solidFill>
                  <a:schemeClr val="bg1"/>
                </a:solidFill>
              </a:rPr>
              <a:t>: </a:t>
            </a:r>
            <a:r>
              <a:rPr lang="ru-RU" dirty="0" err="1" smtClean="0">
                <a:solidFill>
                  <a:schemeClr val="bg1"/>
                </a:solidFill>
              </a:rPr>
              <a:t>долонно-ротовий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хватальний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охоплювальний</a:t>
            </a:r>
            <a:r>
              <a:rPr lang="ru-RU" dirty="0" smtClean="0">
                <a:solidFill>
                  <a:schemeClr val="bg1"/>
                </a:solidFill>
              </a:rPr>
              <a:t> рефлекс Моро, рефлекс </a:t>
            </a:r>
            <a:r>
              <a:rPr lang="ru-RU" dirty="0" err="1" smtClean="0">
                <a:solidFill>
                  <a:schemeClr val="bg1"/>
                </a:solidFill>
              </a:rPr>
              <a:t>повзання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endParaRPr lang="uk-UA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rgbClr val="FFFF00"/>
                </a:solidFill>
              </a:rPr>
              <a:t>4-5 місяці</a:t>
            </a:r>
            <a:endParaRPr lang="uk-UA" sz="4000" b="1" dirty="0">
              <a:solidFill>
                <a:srgbClr val="FFFF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В</a:t>
            </a:r>
            <a:r>
              <a:rPr lang="uk-UA" dirty="0" smtClean="0">
                <a:solidFill>
                  <a:schemeClr val="bg1"/>
                </a:solidFill>
              </a:rPr>
              <a:t>певненіше </a:t>
            </a:r>
            <a:r>
              <a:rPr lang="uk-UA" dirty="0" smtClean="0">
                <a:solidFill>
                  <a:schemeClr val="bg1"/>
                </a:solidFill>
              </a:rPr>
              <a:t>захоплює предмети і тягне їх до рота. </a:t>
            </a:r>
            <a:endParaRPr lang="uk-UA" dirty="0" smtClean="0">
              <a:solidFill>
                <a:schemeClr val="bg1"/>
              </a:solidFill>
            </a:endParaRPr>
          </a:p>
          <a:p>
            <a:r>
              <a:rPr lang="uk-UA" dirty="0" smtClean="0">
                <a:solidFill>
                  <a:schemeClr val="bg1"/>
                </a:solidFill>
              </a:rPr>
              <a:t>впізнає </a:t>
            </a:r>
            <a:r>
              <a:rPr lang="uk-UA" dirty="0" smtClean="0">
                <a:solidFill>
                  <a:schemeClr val="bg1"/>
                </a:solidFill>
              </a:rPr>
              <a:t>матір, уміє непогано сидіти без підтримки, намагається самостійно сідати. </a:t>
            </a:r>
            <a:endParaRPr lang="uk-UA" dirty="0" smtClean="0">
              <a:solidFill>
                <a:schemeClr val="bg1"/>
              </a:solidFill>
            </a:endParaRPr>
          </a:p>
          <a:p>
            <a:r>
              <a:rPr lang="uk-UA" dirty="0" smtClean="0">
                <a:solidFill>
                  <a:schemeClr val="bg1"/>
                </a:solidFill>
              </a:rPr>
              <a:t>починає </a:t>
            </a:r>
            <a:r>
              <a:rPr lang="uk-UA" dirty="0" smtClean="0">
                <a:solidFill>
                  <a:schemeClr val="bg1"/>
                </a:solidFill>
              </a:rPr>
              <a:t>вимовляти окремі склади: «</a:t>
            </a:r>
            <a:r>
              <a:rPr lang="uk-UA" dirty="0" err="1" smtClean="0">
                <a:solidFill>
                  <a:schemeClr val="bg1"/>
                </a:solidFill>
              </a:rPr>
              <a:t>ма</a:t>
            </a:r>
            <a:r>
              <a:rPr lang="uk-UA" dirty="0" smtClean="0">
                <a:solidFill>
                  <a:schemeClr val="bg1"/>
                </a:solidFill>
              </a:rPr>
              <a:t>», «ба», потім повторювати їх: «</a:t>
            </a:r>
            <a:r>
              <a:rPr lang="uk-UA" dirty="0" err="1" smtClean="0">
                <a:solidFill>
                  <a:schemeClr val="bg1"/>
                </a:solidFill>
              </a:rPr>
              <a:t>ма-ма-ма</a:t>
            </a:r>
            <a:r>
              <a:rPr lang="uk-UA" dirty="0" smtClean="0">
                <a:solidFill>
                  <a:schemeClr val="bg1"/>
                </a:solidFill>
              </a:rPr>
              <a:t>», «ба-ба-ба», «та-та-та» і т. ін., а також прості, часто вживані слова, не розуміючи їхнього значення.</a:t>
            </a:r>
            <a:endParaRPr lang="uk-UA" dirty="0">
              <a:solidFill>
                <a:schemeClr val="bg1"/>
              </a:solidFill>
            </a:endParaRPr>
          </a:p>
        </p:txBody>
      </p:sp>
      <p:pic>
        <p:nvPicPr>
          <p:cNvPr id="5" name="Рисунок 4" descr="скачанные файлы (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143116"/>
            <a:ext cx="4424747" cy="3486164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rgbClr val="FFFF00"/>
                </a:solidFill>
              </a:rPr>
              <a:t>8 місяців</a:t>
            </a:r>
            <a:endParaRPr lang="uk-UA" sz="4000" b="1" dirty="0">
              <a:solidFill>
                <a:srgbClr val="FFFF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>
                <a:solidFill>
                  <a:schemeClr val="bg1"/>
                </a:solidFill>
              </a:rPr>
              <a:t>Дитина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встає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чіпляючись</a:t>
            </a:r>
            <a:r>
              <a:rPr lang="ru-RU" dirty="0" smtClean="0">
                <a:solidFill>
                  <a:schemeClr val="bg1"/>
                </a:solidFill>
              </a:rPr>
              <a:t> за </a:t>
            </a:r>
            <a:r>
              <a:rPr lang="ru-RU" dirty="0" err="1" smtClean="0">
                <a:solidFill>
                  <a:schemeClr val="bg1"/>
                </a:solidFill>
              </a:rPr>
              <a:t>бар'єр</a:t>
            </a:r>
            <a:r>
              <a:rPr lang="ru-RU" dirty="0" smtClean="0">
                <a:solidFill>
                  <a:schemeClr val="bg1"/>
                </a:solidFill>
              </a:rPr>
              <a:t>, у </a:t>
            </a:r>
            <a:r>
              <a:rPr lang="ru-RU" b="1" dirty="0" smtClean="0">
                <a:solidFill>
                  <a:srgbClr val="FFFF00"/>
                </a:solidFill>
              </a:rPr>
              <a:t>10—12 </a:t>
            </a:r>
            <a:r>
              <a:rPr lang="ru-RU" b="1" dirty="0" err="1" smtClean="0">
                <a:solidFill>
                  <a:srgbClr val="FFFF00"/>
                </a:solidFill>
              </a:rPr>
              <a:t>міс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починає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спочатку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підтримкою</a:t>
            </a:r>
            <a:r>
              <a:rPr lang="ru-RU" dirty="0" smtClean="0">
                <a:solidFill>
                  <a:schemeClr val="bg1"/>
                </a:solidFill>
              </a:rPr>
              <a:t>, а </a:t>
            </a:r>
            <a:r>
              <a:rPr lang="ru-RU" dirty="0" err="1" smtClean="0">
                <a:solidFill>
                  <a:schemeClr val="bg1"/>
                </a:solidFill>
              </a:rPr>
              <a:t>потім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самостійно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ходити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rgbClr val="FFFF00"/>
                </a:solidFill>
              </a:rPr>
              <a:t>після</a:t>
            </a:r>
            <a:r>
              <a:rPr lang="ru-RU" b="1" dirty="0" smtClean="0">
                <a:solidFill>
                  <a:srgbClr val="FFFF00"/>
                </a:solidFill>
              </a:rPr>
              <a:t> 10 </a:t>
            </a:r>
            <a:r>
              <a:rPr lang="ru-RU" b="1" dirty="0" err="1" smtClean="0">
                <a:solidFill>
                  <a:srgbClr val="FFFF00"/>
                </a:solidFill>
              </a:rPr>
              <a:t>міс</a:t>
            </a:r>
            <a:r>
              <a:rPr lang="ru-RU" dirty="0" smtClean="0">
                <a:solidFill>
                  <a:schemeClr val="bg1"/>
                </a:solidFill>
              </a:rPr>
              <a:t>— </a:t>
            </a:r>
            <a:r>
              <a:rPr lang="ru-RU" dirty="0" err="1" smtClean="0">
                <a:solidFill>
                  <a:schemeClr val="bg1"/>
                </a:solidFill>
              </a:rPr>
              <a:t>розуміти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значення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простих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слів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err="1" smtClean="0">
                <a:solidFill>
                  <a:schemeClr val="bg1"/>
                </a:solidFill>
              </a:rPr>
              <a:t>має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запас </a:t>
            </a:r>
            <a:r>
              <a:rPr lang="ru-RU" dirty="0" err="1" smtClean="0">
                <a:solidFill>
                  <a:schemeClr val="bg1"/>
                </a:solidFill>
              </a:rPr>
              <a:t>приблизно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7 </a:t>
            </a:r>
            <a:r>
              <a:rPr lang="ru-RU" dirty="0" err="1" smtClean="0">
                <a:solidFill>
                  <a:schemeClr val="bg1"/>
                </a:solidFill>
              </a:rPr>
              <a:t>слів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деякі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предмети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називає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спрощеними</a:t>
            </a:r>
            <a:r>
              <a:rPr lang="ru-RU" dirty="0" smtClean="0">
                <a:solidFill>
                  <a:schemeClr val="bg1"/>
                </a:solidFill>
              </a:rPr>
              <a:t> словами (</a:t>
            </a:r>
            <a:r>
              <a:rPr lang="ru-RU" dirty="0" err="1" smtClean="0">
                <a:solidFill>
                  <a:schemeClr val="bg1"/>
                </a:solidFill>
              </a:rPr>
              <a:t>наприклад</a:t>
            </a:r>
            <a:r>
              <a:rPr lang="ru-RU" dirty="0" smtClean="0">
                <a:solidFill>
                  <a:schemeClr val="bg1"/>
                </a:solidFill>
              </a:rPr>
              <a:t>, корова — «</a:t>
            </a:r>
            <a:r>
              <a:rPr lang="ru-RU" dirty="0" err="1" smtClean="0">
                <a:solidFill>
                  <a:schemeClr val="bg1"/>
                </a:solidFill>
              </a:rPr>
              <a:t>му</a:t>
            </a:r>
            <a:r>
              <a:rPr lang="ru-RU" dirty="0" smtClean="0">
                <a:solidFill>
                  <a:schemeClr val="bg1"/>
                </a:solidFill>
              </a:rPr>
              <a:t>»). 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спить </a:t>
            </a:r>
            <a:r>
              <a:rPr lang="ru-RU" dirty="0" smtClean="0">
                <a:solidFill>
                  <a:schemeClr val="bg1"/>
                </a:solidFill>
              </a:rPr>
              <a:t>15—16 год на </a:t>
            </a:r>
            <a:r>
              <a:rPr lang="ru-RU" dirty="0" err="1" smtClean="0">
                <a:solidFill>
                  <a:schemeClr val="bg1"/>
                </a:solidFill>
              </a:rPr>
              <a:t>добу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uk-UA" dirty="0">
              <a:solidFill>
                <a:schemeClr val="bg1"/>
              </a:solidFill>
            </a:endParaRPr>
          </a:p>
        </p:txBody>
      </p:sp>
      <p:pic>
        <p:nvPicPr>
          <p:cNvPr id="5" name="Рисунок 4" descr="скачанные файлы (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3" y="2571744"/>
            <a:ext cx="4337010" cy="2886083"/>
          </a:xfrm>
          <a:prstGeom prst="rect">
            <a:avLst/>
          </a:prstGeom>
        </p:spPr>
      </p:pic>
    </p:spTree>
  </p:cSld>
  <p:clrMapOvr>
    <a:masterClrMapping/>
  </p:clrMapOvr>
  <p:transition spd="slow" advClick="0" advTm="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 smtClean="0">
                <a:solidFill>
                  <a:srgbClr val="FFFF00"/>
                </a:solidFill>
              </a:rPr>
              <a:t>2 роки</a:t>
            </a:r>
            <a:endParaRPr lang="uk-UA" sz="3600" b="1" dirty="0">
              <a:solidFill>
                <a:srgbClr val="FFFF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починає ходити більш упевнено, поступово розширює свій запас </a:t>
            </a:r>
            <a:r>
              <a:rPr lang="uk-UA" dirty="0" smtClean="0">
                <a:solidFill>
                  <a:schemeClr val="bg1"/>
                </a:solidFill>
              </a:rPr>
              <a:t>слів.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вчиться </a:t>
            </a:r>
            <a:r>
              <a:rPr lang="uk-UA" dirty="0" smtClean="0">
                <a:solidFill>
                  <a:schemeClr val="bg1"/>
                </a:solidFill>
              </a:rPr>
              <a:t>малювати, виконувати прості практичні </a:t>
            </a:r>
            <a:r>
              <a:rPr lang="uk-UA" dirty="0" smtClean="0">
                <a:solidFill>
                  <a:schemeClr val="bg1"/>
                </a:solidFill>
              </a:rPr>
              <a:t>маніпуляції,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привчається </a:t>
            </a:r>
            <a:r>
              <a:rPr lang="uk-UA" dirty="0" smtClean="0">
                <a:solidFill>
                  <a:schemeClr val="bg1"/>
                </a:solidFill>
              </a:rPr>
              <a:t>до охайності, починає гратися м'ячем, підкоряється вимогам дорослих. </a:t>
            </a:r>
            <a:endParaRPr lang="uk-UA" dirty="0" smtClean="0">
              <a:solidFill>
                <a:schemeClr val="bg1"/>
              </a:solidFill>
            </a:endParaRPr>
          </a:p>
          <a:p>
            <a:r>
              <a:rPr lang="uk-UA" dirty="0" smtClean="0">
                <a:solidFill>
                  <a:schemeClr val="bg1"/>
                </a:solidFill>
              </a:rPr>
              <a:t>з</a:t>
            </a:r>
            <a:r>
              <a:rPr lang="uk-UA" dirty="0" smtClean="0">
                <a:solidFill>
                  <a:schemeClr val="bg1"/>
                </a:solidFill>
              </a:rPr>
              <a:t>'являється </a:t>
            </a:r>
            <a:r>
              <a:rPr lang="uk-UA" dirty="0" smtClean="0">
                <a:solidFill>
                  <a:schemeClr val="bg1"/>
                </a:solidFill>
              </a:rPr>
              <a:t>потреба в спілкуванні з іншими дітьми.</a:t>
            </a:r>
            <a:endParaRPr lang="uk-UA" dirty="0">
              <a:solidFill>
                <a:schemeClr val="bg1"/>
              </a:solidFill>
            </a:endParaRPr>
          </a:p>
        </p:txBody>
      </p:sp>
      <p:pic>
        <p:nvPicPr>
          <p:cNvPr id="5" name="Рисунок 4" descr="скачанные файлы (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2357430"/>
            <a:ext cx="4143404" cy="2886083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 smtClean="0">
                <a:solidFill>
                  <a:srgbClr val="FFFF00"/>
                </a:solidFill>
              </a:rPr>
              <a:t>3 роки</a:t>
            </a:r>
            <a:endParaRPr lang="uk-UA" sz="3600" b="1" dirty="0">
              <a:solidFill>
                <a:srgbClr val="FFFF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розмовляє </a:t>
            </a:r>
            <a:r>
              <a:rPr lang="uk-UA" dirty="0" smtClean="0">
                <a:solidFill>
                  <a:schemeClr val="bg1"/>
                </a:solidFill>
              </a:rPr>
              <a:t>простими фразами, починає ставити запитання «що це?». </a:t>
            </a:r>
            <a:endParaRPr lang="uk-UA" dirty="0" smtClean="0">
              <a:solidFill>
                <a:schemeClr val="bg1"/>
              </a:solidFill>
            </a:endParaRPr>
          </a:p>
          <a:p>
            <a:r>
              <a:rPr lang="uk-UA" dirty="0" smtClean="0">
                <a:solidFill>
                  <a:schemeClr val="bg1"/>
                </a:solidFill>
              </a:rPr>
              <a:t>починають </a:t>
            </a:r>
            <a:r>
              <a:rPr lang="uk-UA" dirty="0" smtClean="0">
                <a:solidFill>
                  <a:schemeClr val="bg1"/>
                </a:solidFill>
              </a:rPr>
              <a:t>задавати запитання «чому?», знаходити причинно-наслідкові зв'язки між окремими явищами, часто наївні «вітер дме тому, що гойдаються дерева»). 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 </a:t>
            </a:r>
            <a:r>
              <a:rPr lang="uk-UA" dirty="0" smtClean="0">
                <a:solidFill>
                  <a:schemeClr val="bg1"/>
                </a:solidFill>
              </a:rPr>
              <a:t>дитина знає свої ім'я та прізвище. </a:t>
            </a:r>
            <a:endParaRPr lang="uk-UA" dirty="0" smtClean="0">
              <a:solidFill>
                <a:schemeClr val="bg1"/>
              </a:solidFill>
            </a:endParaRPr>
          </a:p>
          <a:p>
            <a:r>
              <a:rPr lang="uk-UA" dirty="0" smtClean="0">
                <a:solidFill>
                  <a:schemeClr val="bg1"/>
                </a:solidFill>
              </a:rPr>
              <a:t>з'являється </a:t>
            </a:r>
            <a:r>
              <a:rPr lang="uk-UA" dirty="0" smtClean="0">
                <a:solidFill>
                  <a:schemeClr val="bg1"/>
                </a:solidFill>
              </a:rPr>
              <a:t>свідомість власного «я», проявляється впертість, яку не можна «переламувати» силою. </a:t>
            </a:r>
            <a:endParaRPr lang="uk-UA" dirty="0">
              <a:solidFill>
                <a:schemeClr val="bg1"/>
              </a:solidFill>
            </a:endParaRPr>
          </a:p>
        </p:txBody>
      </p:sp>
      <p:pic>
        <p:nvPicPr>
          <p:cNvPr id="5" name="Рисунок 4" descr="скачанные файлы (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2428868"/>
            <a:ext cx="3385713" cy="3238508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FFC000"/>
                </a:solidFill>
              </a:rPr>
              <a:t>Дошкільний вік</a:t>
            </a:r>
            <a:br>
              <a:rPr lang="uk-UA" b="1" dirty="0" smtClean="0">
                <a:solidFill>
                  <a:srgbClr val="FFC000"/>
                </a:solidFill>
              </a:rPr>
            </a:br>
            <a:r>
              <a:rPr lang="uk-UA" b="1" dirty="0" smtClean="0">
                <a:solidFill>
                  <a:srgbClr val="FFC000"/>
                </a:solidFill>
              </a:rPr>
              <a:t>4-7 років</a:t>
            </a:r>
            <a:endParaRPr lang="uk-UA" b="1" dirty="0">
              <a:solidFill>
                <a:srgbClr val="FFC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05400" y="1920085"/>
            <a:ext cx="4038600" cy="4937915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З 3 до 5 </a:t>
            </a:r>
            <a:r>
              <a:rPr lang="ru-RU" b="1" dirty="0" err="1" smtClean="0">
                <a:solidFill>
                  <a:schemeClr val="bg1"/>
                </a:solidFill>
              </a:rPr>
              <a:t>років</a:t>
            </a:r>
            <a:r>
              <a:rPr lang="ru-RU" b="1" dirty="0" smtClean="0">
                <a:solidFill>
                  <a:schemeClr val="bg1"/>
                </a:solidFill>
              </a:rPr>
              <a:t> вона ставить </a:t>
            </a:r>
            <a:r>
              <a:rPr lang="ru-RU" b="1" dirty="0" err="1" smtClean="0">
                <a:solidFill>
                  <a:schemeClr val="bg1"/>
                </a:solidFill>
              </a:rPr>
              <a:t>також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інші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запитання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що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допомагають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орієнтуватися</a:t>
            </a:r>
            <a:r>
              <a:rPr lang="ru-RU" b="1" dirty="0" smtClean="0">
                <a:solidFill>
                  <a:schemeClr val="bg1"/>
                </a:solidFill>
              </a:rPr>
              <a:t> в </a:t>
            </a:r>
            <a:r>
              <a:rPr lang="ru-RU" b="1" dirty="0" err="1" smtClean="0">
                <a:solidFill>
                  <a:schemeClr val="bg1"/>
                </a:solidFill>
              </a:rPr>
              <a:t>часі</a:t>
            </a:r>
            <a:r>
              <a:rPr lang="ru-RU" b="1" dirty="0" smtClean="0">
                <a:solidFill>
                  <a:schemeClr val="bg1"/>
                </a:solidFill>
              </a:rPr>
              <a:t> та </a:t>
            </a:r>
            <a:r>
              <a:rPr lang="ru-RU" b="1" dirty="0" err="1" smtClean="0">
                <a:solidFill>
                  <a:schemeClr val="bg1"/>
                </a:solidFill>
              </a:rPr>
              <a:t>просторі</a:t>
            </a:r>
            <a:r>
              <a:rPr lang="ru-RU" b="1" dirty="0" smtClean="0">
                <a:solidFill>
                  <a:schemeClr val="bg1"/>
                </a:solidFill>
              </a:rPr>
              <a:t>: «де?», «</a:t>
            </a:r>
            <a:r>
              <a:rPr lang="ru-RU" b="1" dirty="0" err="1" smtClean="0">
                <a:solidFill>
                  <a:schemeClr val="bg1"/>
                </a:solidFill>
              </a:rPr>
              <a:t>куди</a:t>
            </a:r>
            <a:r>
              <a:rPr lang="ru-RU" b="1" dirty="0" smtClean="0">
                <a:solidFill>
                  <a:schemeClr val="bg1"/>
                </a:solidFill>
              </a:rPr>
              <a:t>?», «</a:t>
            </a:r>
            <a:r>
              <a:rPr lang="ru-RU" b="1" dirty="0" err="1" smtClean="0">
                <a:solidFill>
                  <a:schemeClr val="bg1"/>
                </a:solidFill>
              </a:rPr>
              <a:t>звідки</a:t>
            </a:r>
            <a:r>
              <a:rPr lang="ru-RU" b="1" dirty="0" smtClean="0">
                <a:solidFill>
                  <a:schemeClr val="bg1"/>
                </a:solidFill>
              </a:rPr>
              <a:t>?», «коли»?. </a:t>
            </a:r>
            <a:endParaRPr lang="ru-RU" b="1" dirty="0" smtClean="0">
              <a:solidFill>
                <a:schemeClr val="bg1"/>
              </a:solidFill>
            </a:endParaRPr>
          </a:p>
          <a:p>
            <a:r>
              <a:rPr lang="ru-RU" b="1" dirty="0" err="1" smtClean="0">
                <a:solidFill>
                  <a:schemeClr val="bg1"/>
                </a:solidFill>
              </a:rPr>
              <a:t>більшість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дітей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уміють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читати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рахувати</a:t>
            </a:r>
            <a:r>
              <a:rPr lang="ru-RU" b="1" dirty="0" smtClean="0">
                <a:solidFill>
                  <a:schemeClr val="bg1"/>
                </a:solidFill>
              </a:rPr>
              <a:t> до 10</a:t>
            </a:r>
            <a:r>
              <a:rPr lang="ru-RU" b="1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У 6 </a:t>
            </a:r>
            <a:r>
              <a:rPr lang="ru-RU" b="1" dirty="0" err="1" smtClean="0">
                <a:solidFill>
                  <a:schemeClr val="bg1"/>
                </a:solidFill>
              </a:rPr>
              <a:t>років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діти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починають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свій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внутрішній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світ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пристосовувати</a:t>
            </a:r>
            <a:r>
              <a:rPr lang="ru-RU" b="1" dirty="0" smtClean="0">
                <a:solidFill>
                  <a:schemeClr val="bg1"/>
                </a:solidFill>
              </a:rPr>
              <a:t> до </a:t>
            </a:r>
            <a:r>
              <a:rPr lang="ru-RU" b="1" dirty="0" err="1" smtClean="0">
                <a:solidFill>
                  <a:schemeClr val="bg1"/>
                </a:solidFill>
              </a:rPr>
              <a:t>реальної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дійсності</a:t>
            </a:r>
            <a:r>
              <a:rPr lang="ru-RU" b="1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До 6—7 </a:t>
            </a:r>
            <a:r>
              <a:rPr lang="ru-RU" b="1" dirty="0" err="1" smtClean="0">
                <a:solidFill>
                  <a:schemeClr val="bg1"/>
                </a:solidFill>
              </a:rPr>
              <a:t>років</a:t>
            </a:r>
            <a:r>
              <a:rPr lang="ru-RU" b="1" dirty="0" smtClean="0">
                <a:solidFill>
                  <a:schemeClr val="bg1"/>
                </a:solidFill>
              </a:rPr>
              <a:t> вони </a:t>
            </a:r>
            <a:r>
              <a:rPr lang="ru-RU" b="1" dirty="0" err="1" smtClean="0">
                <a:solidFill>
                  <a:schemeClr val="bg1"/>
                </a:solidFill>
              </a:rPr>
              <a:t>ще</a:t>
            </a:r>
            <a:r>
              <a:rPr lang="ru-RU" b="1" dirty="0" smtClean="0">
                <a:solidFill>
                  <a:schemeClr val="bg1"/>
                </a:solidFill>
              </a:rPr>
              <a:t> не </a:t>
            </a:r>
            <a:r>
              <a:rPr lang="ru-RU" b="1" dirty="0" err="1" smtClean="0">
                <a:solidFill>
                  <a:schemeClr val="bg1"/>
                </a:solidFill>
              </a:rPr>
              <a:t>можуть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тривалий</a:t>
            </a:r>
            <a:r>
              <a:rPr lang="ru-RU" b="1" dirty="0" smtClean="0">
                <a:solidFill>
                  <a:schemeClr val="bg1"/>
                </a:solidFill>
              </a:rPr>
              <a:t> час </a:t>
            </a:r>
            <a:r>
              <a:rPr lang="ru-RU" b="1" dirty="0" err="1" smtClean="0">
                <a:solidFill>
                  <a:schemeClr val="bg1"/>
                </a:solidFill>
              </a:rPr>
              <a:t>концентрувати</a:t>
            </a:r>
            <a:r>
              <a:rPr lang="ru-RU" b="1" dirty="0" smtClean="0">
                <a:solidFill>
                  <a:schemeClr val="bg1"/>
                </a:solidFill>
              </a:rPr>
              <a:t> свою </a:t>
            </a:r>
            <a:r>
              <a:rPr lang="ru-RU" b="1" dirty="0" err="1" smtClean="0">
                <a:solidFill>
                  <a:schemeClr val="bg1"/>
                </a:solidFill>
              </a:rPr>
              <a:t>увагу</a:t>
            </a:r>
            <a:r>
              <a:rPr lang="ru-RU" b="1" dirty="0" smtClean="0">
                <a:solidFill>
                  <a:schemeClr val="bg1"/>
                </a:solidFill>
              </a:rPr>
              <a:t> на </a:t>
            </a:r>
            <a:r>
              <a:rPr lang="ru-RU" b="1" dirty="0" err="1" smtClean="0">
                <a:solidFill>
                  <a:schemeClr val="bg1"/>
                </a:solidFill>
              </a:rPr>
              <a:t>певному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завданні</a:t>
            </a:r>
            <a:r>
              <a:rPr lang="ru-RU" b="1" dirty="0" smtClean="0">
                <a:solidFill>
                  <a:schemeClr val="bg1"/>
                </a:solidFill>
              </a:rPr>
              <a:t>, погано </a:t>
            </a:r>
            <a:r>
              <a:rPr lang="ru-RU" b="1" dirty="0" err="1" smtClean="0">
                <a:solidFill>
                  <a:schemeClr val="bg1"/>
                </a:solidFill>
              </a:rPr>
              <a:t>засвоюють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абстрактні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поняття</a:t>
            </a:r>
            <a:r>
              <a:rPr lang="ru-RU" b="1" dirty="0" smtClean="0">
                <a:solidFill>
                  <a:schemeClr val="bg1"/>
                </a:solidFill>
              </a:rPr>
              <a:t>. </a:t>
            </a:r>
            <a:endParaRPr lang="ru-RU" b="1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В </a:t>
            </a:r>
            <a:r>
              <a:rPr lang="ru-RU" b="1" dirty="0" err="1" smtClean="0">
                <a:solidFill>
                  <a:schemeClr val="bg1"/>
                </a:solidFill>
              </a:rPr>
              <a:t>молодшому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шкільному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віці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рухи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дітей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координовані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точні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економні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руховий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розвиток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досягає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високого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ступеня</a:t>
            </a:r>
            <a:r>
              <a:rPr lang="ru-RU" b="1" dirty="0" smtClean="0">
                <a:solidFill>
                  <a:schemeClr val="bg1"/>
                </a:solidFill>
              </a:rPr>
              <a:t>. </a:t>
            </a:r>
            <a:endParaRPr lang="ru-RU" b="1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в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середньому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і</a:t>
            </a:r>
            <a:r>
              <a:rPr lang="ru-RU" b="1" dirty="0" smtClean="0">
                <a:solidFill>
                  <a:schemeClr val="bg1"/>
                </a:solidFill>
              </a:rPr>
              <a:t> старшому </a:t>
            </a:r>
            <a:r>
              <a:rPr lang="ru-RU" b="1" dirty="0" err="1" smtClean="0">
                <a:solidFill>
                  <a:schemeClr val="bg1"/>
                </a:solidFill>
              </a:rPr>
              <a:t>шкільному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віці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проявляється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висока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здатність</a:t>
            </a:r>
            <a:r>
              <a:rPr lang="ru-RU" b="1" dirty="0" smtClean="0">
                <a:solidFill>
                  <a:schemeClr val="bg1"/>
                </a:solidFill>
              </a:rPr>
              <a:t> до </a:t>
            </a:r>
            <a:r>
              <a:rPr lang="ru-RU" b="1" dirty="0" err="1" smtClean="0">
                <a:solidFill>
                  <a:schemeClr val="bg1"/>
                </a:solidFill>
              </a:rPr>
              <a:t>засвоєння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знань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оволодіння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практичними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навичками</a:t>
            </a:r>
            <a:endParaRPr lang="ru-RU" b="1" dirty="0" smtClean="0">
              <a:solidFill>
                <a:schemeClr val="bg1"/>
              </a:solidFill>
            </a:endParaRPr>
          </a:p>
          <a:p>
            <a:r>
              <a:rPr lang="ru-RU" b="1" dirty="0" err="1" smtClean="0">
                <a:solidFill>
                  <a:schemeClr val="bg1"/>
                </a:solidFill>
              </a:rPr>
              <a:t>діти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сплять</a:t>
            </a:r>
            <a:r>
              <a:rPr lang="ru-RU" b="1" dirty="0" smtClean="0">
                <a:solidFill>
                  <a:schemeClr val="bg1"/>
                </a:solidFill>
              </a:rPr>
              <a:t> 12—14 год на </a:t>
            </a:r>
            <a:r>
              <a:rPr lang="ru-RU" b="1" dirty="0" err="1" smtClean="0">
                <a:solidFill>
                  <a:schemeClr val="bg1"/>
                </a:solidFill>
              </a:rPr>
              <a:t>добу</a:t>
            </a:r>
            <a:r>
              <a:rPr lang="ru-RU" b="1" dirty="0" smtClean="0">
                <a:solidFill>
                  <a:schemeClr val="bg1"/>
                </a:solidFill>
              </a:rPr>
              <a:t>,</a:t>
            </a:r>
            <a:endParaRPr lang="uk-UA" b="1" dirty="0">
              <a:solidFill>
                <a:schemeClr val="bg1"/>
              </a:solidFill>
            </a:endParaRPr>
          </a:p>
        </p:txBody>
      </p:sp>
      <p:pic>
        <p:nvPicPr>
          <p:cNvPr id="6" name="Рисунок 5" descr="скачанные файлы (9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2643182"/>
            <a:ext cx="4469817" cy="3348048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0" y="1428736"/>
            <a:ext cx="7854696" cy="1752600"/>
          </a:xfrm>
        </p:spPr>
        <p:txBody>
          <a:bodyPr>
            <a:normAutofit/>
          </a:bodyPr>
          <a:lstStyle/>
          <a:p>
            <a:r>
              <a:rPr lang="uk-UA" sz="5400" b="1" dirty="0" smtClean="0">
                <a:solidFill>
                  <a:schemeClr val="bg1"/>
                </a:solidFill>
              </a:rPr>
              <a:t>Дякую за увагу!!!</a:t>
            </a:r>
            <a:endParaRPr lang="uk-UA" sz="5400" b="1" dirty="0">
              <a:solidFill>
                <a:schemeClr val="bg1"/>
              </a:solidFill>
            </a:endParaRPr>
          </a:p>
        </p:txBody>
      </p:sp>
      <p:pic>
        <p:nvPicPr>
          <p:cNvPr id="7" name="Рисунок 6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22" y="2928934"/>
            <a:ext cx="5226821" cy="3257561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86314" y="3071810"/>
            <a:ext cx="4038600" cy="4434840"/>
          </a:xfrm>
        </p:spPr>
        <p:txBody>
          <a:bodyPr>
            <a:normAutofit/>
          </a:bodyPr>
          <a:lstStyle/>
          <a:p>
            <a:r>
              <a:rPr lang="uk-UA" sz="2000" b="1" dirty="0" smtClean="0">
                <a:solidFill>
                  <a:srgbClr val="FFFF00"/>
                </a:solidFill>
              </a:rPr>
              <a:t>Спинний мозок:</a:t>
            </a:r>
          </a:p>
          <a:p>
            <a:r>
              <a:rPr lang="uk-UA" sz="2000" b="1" dirty="0" smtClean="0">
                <a:solidFill>
                  <a:schemeClr val="bg1"/>
                </a:solidFill>
              </a:rPr>
              <a:t>- більш зрілий, ніж головний, з віком збільшується тільки кількість нервових клітин;</a:t>
            </a:r>
          </a:p>
          <a:p>
            <a:r>
              <a:rPr lang="uk-UA" sz="2000" b="1" dirty="0" smtClean="0">
                <a:solidFill>
                  <a:schemeClr val="bg1"/>
                </a:solidFill>
              </a:rPr>
              <a:t>- відносно довший;</a:t>
            </a:r>
          </a:p>
          <a:p>
            <a:r>
              <a:rPr lang="uk-UA" sz="2000" b="1" dirty="0" smtClean="0">
                <a:solidFill>
                  <a:schemeClr val="bg1"/>
                </a:solidFill>
              </a:rPr>
              <a:t>- повністю заповнює спинний канал до 5-го місяця </a:t>
            </a:r>
            <a:r>
              <a:rPr lang="uk-UA" sz="2000" b="1" dirty="0" err="1" smtClean="0">
                <a:solidFill>
                  <a:schemeClr val="bg1"/>
                </a:solidFill>
              </a:rPr>
              <a:t>внутрішньо-утробного</a:t>
            </a:r>
            <a:r>
              <a:rPr lang="uk-UA" sz="2000" b="1" dirty="0" smtClean="0">
                <a:solidFill>
                  <a:schemeClr val="bg1"/>
                </a:solidFill>
              </a:rPr>
              <a:t> розвитку.</a:t>
            </a:r>
          </a:p>
          <a:p>
            <a:endParaRPr lang="uk-UA" sz="2000" b="1" dirty="0">
              <a:solidFill>
                <a:schemeClr val="bg1"/>
              </a:solidFill>
            </a:endParaRPr>
          </a:p>
        </p:txBody>
      </p:sp>
      <p:pic>
        <p:nvPicPr>
          <p:cNvPr id="5" name="Содержимое 8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4071942"/>
            <a:ext cx="3938020" cy="200026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28596" y="857232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b="1" dirty="0">
                <a:solidFill>
                  <a:srgbClr val="FFFF00"/>
                </a:solidFill>
              </a:rPr>
              <a:t>Периферичні нерви:</a:t>
            </a:r>
          </a:p>
          <a:p>
            <a:r>
              <a:rPr lang="uk-UA" b="1" dirty="0">
                <a:solidFill>
                  <a:schemeClr val="bg1"/>
                </a:solidFill>
              </a:rPr>
              <a:t>- мало </a:t>
            </a:r>
            <a:r>
              <a:rPr lang="uk-UA" b="1" dirty="0" err="1">
                <a:solidFill>
                  <a:schemeClr val="bg1"/>
                </a:solidFill>
              </a:rPr>
              <a:t>мієлінізованих</a:t>
            </a:r>
            <a:r>
              <a:rPr lang="uk-UA" b="1" dirty="0">
                <a:solidFill>
                  <a:schemeClr val="bg1"/>
                </a:solidFill>
              </a:rPr>
              <a:t> волокон (першими </a:t>
            </a:r>
            <a:r>
              <a:rPr lang="uk-UA" b="1" dirty="0" err="1">
                <a:solidFill>
                  <a:schemeClr val="bg1"/>
                </a:solidFill>
              </a:rPr>
              <a:t>мієлінізуються</a:t>
            </a:r>
            <a:r>
              <a:rPr lang="uk-UA" b="1" dirty="0">
                <a:solidFill>
                  <a:schemeClr val="bg1"/>
                </a:solidFill>
              </a:rPr>
              <a:t> аферентні волокна, потім еферентні);</a:t>
            </a:r>
          </a:p>
          <a:p>
            <a:r>
              <a:rPr lang="uk-UA" b="1" dirty="0">
                <a:solidFill>
                  <a:schemeClr val="bg1"/>
                </a:solidFill>
              </a:rPr>
              <a:t>- внутрішньочерепні нерви </a:t>
            </a:r>
            <a:r>
              <a:rPr lang="uk-UA" b="1" dirty="0" err="1">
                <a:solidFill>
                  <a:schemeClr val="bg1"/>
                </a:solidFill>
              </a:rPr>
              <a:t>мієлінізуються</a:t>
            </a:r>
            <a:r>
              <a:rPr lang="uk-UA" b="1" dirty="0">
                <a:solidFill>
                  <a:schemeClr val="bg1"/>
                </a:solidFill>
              </a:rPr>
              <a:t> до 3-місячного віку;</a:t>
            </a:r>
          </a:p>
          <a:p>
            <a:r>
              <a:rPr lang="uk-UA" b="1" dirty="0">
                <a:solidFill>
                  <a:schemeClr val="bg1"/>
                </a:solidFill>
              </a:rPr>
              <a:t>- більшість периферичних нервів </a:t>
            </a:r>
            <a:r>
              <a:rPr lang="uk-UA" b="1" dirty="0" err="1">
                <a:solidFill>
                  <a:schemeClr val="bg1"/>
                </a:solidFill>
              </a:rPr>
              <a:t>мієлінізуються</a:t>
            </a:r>
            <a:r>
              <a:rPr lang="uk-UA" b="1" dirty="0">
                <a:solidFill>
                  <a:schemeClr val="bg1"/>
                </a:solidFill>
              </a:rPr>
              <a:t> у віці до 3 років, канатики білої речовини – до 4-7 років.</a:t>
            </a:r>
          </a:p>
        </p:txBody>
      </p:sp>
      <p:pic>
        <p:nvPicPr>
          <p:cNvPr id="41986" name="Picture 2" descr="Результат пошуку зображень за запитом &quot;периферичні нерви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571480"/>
            <a:ext cx="3071834" cy="230091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 smtClean="0">
                <a:solidFill>
                  <a:srgbClr val="92D050"/>
                </a:solidFill>
              </a:rPr>
              <a:t>Аналізатори</a:t>
            </a:r>
            <a:endParaRPr lang="uk-UA" sz="3600" b="1" dirty="0">
              <a:solidFill>
                <a:srgbClr val="92D05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14876" y="1142984"/>
            <a:ext cx="4038600" cy="4434840"/>
          </a:xfrm>
        </p:spPr>
        <p:txBody>
          <a:bodyPr>
            <a:noAutofit/>
          </a:bodyPr>
          <a:lstStyle/>
          <a:p>
            <a:r>
              <a:rPr lang="uk-UA" sz="1400" b="1" i="1" u="sng" dirty="0" smtClean="0">
                <a:solidFill>
                  <a:srgbClr val="92D050"/>
                </a:solidFill>
              </a:rPr>
              <a:t>- зоровий </a:t>
            </a:r>
            <a:r>
              <a:rPr lang="uk-UA" sz="1400" b="1" i="1" dirty="0" smtClean="0"/>
              <a:t>– до 2-3 місячного віку спостерігається фізіологічна світлобоязнь, фізіологічний ністагм, фізіологічна далекозорість, більша широта акомодації; з 6 місячного віку дитина розрізняє кольори;</a:t>
            </a:r>
          </a:p>
          <a:p>
            <a:r>
              <a:rPr lang="uk-UA" sz="1400" b="1" i="1" u="sng" dirty="0" smtClean="0">
                <a:solidFill>
                  <a:srgbClr val="92D050"/>
                </a:solidFill>
              </a:rPr>
              <a:t>- слуховий </a:t>
            </a:r>
            <a:r>
              <a:rPr lang="uk-UA" sz="1400" b="1" i="1" dirty="0" smtClean="0"/>
              <a:t>– сприйняття звуків у новонароджених знижене, оскільки барабанна порожнина заповнена повітрям; з 2-місячного віку дитина диференціює звуки; з 7-8 міс життя відбувається координація слухового та зорового аналізаторів;</a:t>
            </a:r>
          </a:p>
          <a:p>
            <a:r>
              <a:rPr lang="uk-UA" sz="1400" b="1" i="1" u="sng" dirty="0" smtClean="0">
                <a:solidFill>
                  <a:srgbClr val="92D050"/>
                </a:solidFill>
              </a:rPr>
              <a:t>- нюховий </a:t>
            </a:r>
            <a:r>
              <a:rPr lang="uk-UA" sz="1400" b="1" i="1" dirty="0" smtClean="0"/>
              <a:t>– у новонароджених знижений поріг чутливості, сприймає тільки сильні запахи; починаючи з 4-місячного віку дитина диференціює декілька запахів;</a:t>
            </a:r>
          </a:p>
          <a:p>
            <a:r>
              <a:rPr lang="uk-UA" sz="1400" b="1" i="1" u="sng" dirty="0" smtClean="0">
                <a:solidFill>
                  <a:srgbClr val="92D050"/>
                </a:solidFill>
              </a:rPr>
              <a:t>- смаковий </a:t>
            </a:r>
            <a:r>
              <a:rPr lang="uk-UA" sz="1400" b="1" i="1" dirty="0" smtClean="0"/>
              <a:t>– у новонароджених ширше рецепторне поле і вищий поріг чутливості; з 3 міс життя дитина диференціює декілька смакових відчуттів; тонкі смакові відчуття вдосконалюються в молодшому шкільному віці.</a:t>
            </a:r>
          </a:p>
          <a:p>
            <a:endParaRPr lang="uk-UA" sz="1400" b="1" dirty="0"/>
          </a:p>
        </p:txBody>
      </p:sp>
      <p:pic>
        <p:nvPicPr>
          <p:cNvPr id="5" name="Рисунок 4" descr="images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1357298"/>
            <a:ext cx="3714776" cy="5181135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rgbClr val="92D050"/>
                </a:solidFill>
              </a:rPr>
              <a:t>Чутливість </a:t>
            </a:r>
            <a:endParaRPr lang="uk-UA" sz="3200" b="1" dirty="0">
              <a:solidFill>
                <a:srgbClr val="92D05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- тактильна </a:t>
            </a:r>
            <a:r>
              <a:rPr lang="uk-UA" dirty="0" smtClean="0">
                <a:solidFill>
                  <a:schemeClr val="bg1"/>
                </a:solidFill>
              </a:rPr>
              <a:t>– визначається з 7-го місяця внутрішньоутробного періоду, краще розвинена на обличчі, підошвах, кистях;</a:t>
            </a:r>
          </a:p>
          <a:p>
            <a:r>
              <a:rPr lang="uk-UA" dirty="0" smtClean="0">
                <a:solidFill>
                  <a:srgbClr val="FFFF00"/>
                </a:solidFill>
              </a:rPr>
              <a:t>- температурна </a:t>
            </a:r>
            <a:r>
              <a:rPr lang="uk-UA" dirty="0" smtClean="0">
                <a:solidFill>
                  <a:schemeClr val="bg1"/>
                </a:solidFill>
              </a:rPr>
              <a:t>– вищий поріг чутливості; дитина краще сприймає холод;</a:t>
            </a:r>
          </a:p>
          <a:p>
            <a:r>
              <a:rPr lang="uk-UA" dirty="0" smtClean="0">
                <a:solidFill>
                  <a:srgbClr val="FFFF00"/>
                </a:solidFill>
              </a:rPr>
              <a:t>- больова </a:t>
            </a:r>
            <a:r>
              <a:rPr lang="uk-UA" dirty="0" smtClean="0">
                <a:solidFill>
                  <a:schemeClr val="bg1"/>
                </a:solidFill>
              </a:rPr>
              <a:t>– розвинена слабко; формується до 6-го дня після народження, має найбільший поріг;</a:t>
            </a:r>
          </a:p>
          <a:p>
            <a:r>
              <a:rPr lang="uk-UA" dirty="0" smtClean="0">
                <a:solidFill>
                  <a:srgbClr val="FFFF00"/>
                </a:solidFill>
              </a:rPr>
              <a:t>- глибока </a:t>
            </a:r>
            <a:r>
              <a:rPr lang="uk-UA" dirty="0" smtClean="0">
                <a:solidFill>
                  <a:schemeClr val="bg1"/>
                </a:solidFill>
              </a:rPr>
              <a:t>(вібраційна, м'язово-суглобова чутливість, відчуття тиску, ваги) – формується до 2 років життя.</a:t>
            </a:r>
          </a:p>
          <a:p>
            <a:endParaRPr lang="uk-UA" dirty="0">
              <a:solidFill>
                <a:schemeClr val="bg1"/>
              </a:solidFill>
            </a:endParaRPr>
          </a:p>
        </p:txBody>
      </p:sp>
      <p:pic>
        <p:nvPicPr>
          <p:cNvPr id="5" name="Рисунок 4" descr="images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1500174"/>
            <a:ext cx="3130286" cy="2109790"/>
          </a:xfrm>
          <a:prstGeom prst="rect">
            <a:avLst/>
          </a:prstGeom>
        </p:spPr>
      </p:pic>
      <p:pic>
        <p:nvPicPr>
          <p:cNvPr id="6" name="Рисунок 5" descr="images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4276719"/>
            <a:ext cx="3978881" cy="2581281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/>
          </a:bodyPr>
          <a:lstStyle/>
          <a:p>
            <a:r>
              <a:rPr lang="uk-UA" sz="4000" b="1" i="1" dirty="0" smtClean="0"/>
              <a:t>Вегетативна нервова система</a:t>
            </a:r>
            <a:endParaRPr lang="uk-UA" sz="4000" b="1" i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- </a:t>
            </a:r>
            <a:r>
              <a:rPr lang="uk-UA" b="1" dirty="0" smtClean="0">
                <a:solidFill>
                  <a:schemeClr val="bg1"/>
                </a:solidFill>
              </a:rPr>
              <a:t>обидва відділи функціонують з моменту народження;</a:t>
            </a:r>
          </a:p>
          <a:p>
            <a:r>
              <a:rPr lang="uk-UA" b="1" dirty="0" smtClean="0">
                <a:solidFill>
                  <a:schemeClr val="bg1"/>
                </a:solidFill>
              </a:rPr>
              <a:t>- у крові новонароджених переважає </a:t>
            </a:r>
            <a:r>
              <a:rPr lang="uk-UA" b="1" dirty="0" err="1" smtClean="0">
                <a:solidFill>
                  <a:schemeClr val="bg1"/>
                </a:solidFill>
              </a:rPr>
              <a:t>норадреналін</a:t>
            </a:r>
            <a:r>
              <a:rPr lang="uk-UA" b="1" dirty="0" smtClean="0">
                <a:solidFill>
                  <a:schemeClr val="bg1"/>
                </a:solidFill>
              </a:rPr>
              <a:t>;</a:t>
            </a:r>
          </a:p>
          <a:p>
            <a:r>
              <a:rPr lang="uk-UA" b="1" dirty="0" smtClean="0">
                <a:solidFill>
                  <a:schemeClr val="bg1"/>
                </a:solidFill>
              </a:rPr>
              <a:t>- з віком відбувається перехід від </a:t>
            </a:r>
            <a:r>
              <a:rPr lang="uk-UA" b="1" dirty="0" err="1" smtClean="0">
                <a:solidFill>
                  <a:schemeClr val="bg1"/>
                </a:solidFill>
              </a:rPr>
              <a:t>генералізованих</a:t>
            </a:r>
            <a:r>
              <a:rPr lang="uk-UA" b="1" dirty="0" smtClean="0">
                <a:solidFill>
                  <a:schemeClr val="bg1"/>
                </a:solidFill>
              </a:rPr>
              <a:t> вегетативних реакцій до локальних, спеціалізованих реакцій;</a:t>
            </a:r>
          </a:p>
          <a:p>
            <a:r>
              <a:rPr lang="uk-UA" b="1" dirty="0" smtClean="0">
                <a:solidFill>
                  <a:schemeClr val="bg1"/>
                </a:solidFill>
              </a:rPr>
              <a:t>- з 3- до 7-місячного віку переважає парасимпатична нервова система.</a:t>
            </a:r>
          </a:p>
          <a:p>
            <a:endParaRPr lang="uk-UA" b="1" dirty="0">
              <a:solidFill>
                <a:schemeClr val="bg1"/>
              </a:solidFill>
            </a:endParaRPr>
          </a:p>
        </p:txBody>
      </p:sp>
      <p:pic>
        <p:nvPicPr>
          <p:cNvPr id="43010" name="Picture 2" descr="Результат пошуку зображень за запитом &quot;вегетативна нервова система дітей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857364"/>
            <a:ext cx="2786082" cy="461996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00034" y="0"/>
            <a:ext cx="8305800" cy="1143000"/>
          </a:xfrm>
        </p:spPr>
        <p:txBody>
          <a:bodyPr>
            <a:normAutofit/>
          </a:bodyPr>
          <a:lstStyle/>
          <a:p>
            <a:r>
              <a:rPr lang="uk-UA" sz="4000" b="1" dirty="0" smtClean="0">
                <a:solidFill>
                  <a:srgbClr val="92D050"/>
                </a:solidFill>
              </a:rPr>
              <a:t>Особливості спинномозкової рідини</a:t>
            </a:r>
            <a:endParaRPr lang="uk-UA" sz="4000" b="1" dirty="0">
              <a:solidFill>
                <a:srgbClr val="92D05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500034" y="1214422"/>
          <a:ext cx="8072490" cy="5302487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345415"/>
                <a:gridCol w="1345415"/>
                <a:gridCol w="1345415"/>
                <a:gridCol w="1345415"/>
                <a:gridCol w="1345415"/>
                <a:gridCol w="1345415"/>
              </a:tblGrid>
              <a:tr h="252269">
                <a:tc rowSpan="2">
                  <a:txBody>
                    <a:bodyPr/>
                    <a:lstStyle/>
                    <a:p>
                      <a:endParaRPr lang="uk-UA" sz="1400" dirty="0"/>
                    </a:p>
                    <a:p>
                      <a:r>
                        <a:rPr lang="uk-UA" sz="1400" dirty="0"/>
                        <a:t>Показники</a:t>
                      </a:r>
                      <a:endParaRPr lang="uk-UA" sz="1400" b="0" dirty="0"/>
                    </a:p>
                  </a:txBody>
                  <a:tcPr marL="45723" marR="45723" marT="22862" marB="22862" anchor="ctr"/>
                </a:tc>
                <a:tc gridSpan="4">
                  <a:txBody>
                    <a:bodyPr/>
                    <a:lstStyle/>
                    <a:p>
                      <a:r>
                        <a:rPr lang="uk-UA" sz="1400"/>
                        <a:t>Вік дітей</a:t>
                      </a:r>
                      <a:endParaRPr lang="uk-UA" sz="1400" b="0"/>
                    </a:p>
                  </a:txBody>
                  <a:tcPr marL="45723" marR="45723" marT="22862" marB="22862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400" b="0"/>
                    </a:p>
                  </a:txBody>
                  <a:tcPr marL="45723" marR="45723" marT="22862" marB="22862" anchor="ctr"/>
                </a:tc>
              </a:tr>
              <a:tr h="86987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/>
                        <a:t>До 14-го дня</a:t>
                      </a:r>
                      <a:endParaRPr lang="uk-UA" sz="1400" b="0" dirty="0"/>
                    </a:p>
                  </a:txBody>
                  <a:tcPr marL="45723" marR="45723" marT="22862" marB="22862" anchor="ctr"/>
                </a:tc>
                <a:tc>
                  <a:txBody>
                    <a:bodyPr/>
                    <a:lstStyle/>
                    <a:p>
                      <a:r>
                        <a:rPr lang="ru-RU" sz="1400"/>
                        <a:t>3 14-го дня</a:t>
                      </a:r>
                    </a:p>
                    <a:p>
                      <a:r>
                        <a:rPr lang="ru-RU" sz="1400"/>
                        <a:t>до 3-місячного віку</a:t>
                      </a:r>
                      <a:endParaRPr lang="ru-RU" sz="1400" b="0"/>
                    </a:p>
                  </a:txBody>
                  <a:tcPr marL="45723" marR="45723" marT="22862" marB="22862" anchor="ctr"/>
                </a:tc>
                <a:tc>
                  <a:txBody>
                    <a:bodyPr/>
                    <a:lstStyle/>
                    <a:p>
                      <a:r>
                        <a:rPr lang="uk-UA" sz="1400"/>
                        <a:t>4-6 міс</a:t>
                      </a:r>
                      <a:endParaRPr lang="uk-UA" sz="1400" b="0"/>
                    </a:p>
                  </a:txBody>
                  <a:tcPr marL="45723" marR="45723" marT="22862" marB="22862" anchor="ctr"/>
                </a:tc>
                <a:tc gridSpan="2">
                  <a:txBody>
                    <a:bodyPr/>
                    <a:lstStyle/>
                    <a:p>
                      <a:r>
                        <a:rPr lang="uk-UA" sz="1400"/>
                        <a:t>Старше</a:t>
                      </a:r>
                    </a:p>
                    <a:p>
                      <a:r>
                        <a:rPr lang="uk-UA" sz="1400"/>
                        <a:t>ніж 6 міс</a:t>
                      </a:r>
                      <a:endParaRPr lang="uk-UA" sz="1400" b="0"/>
                    </a:p>
                  </a:txBody>
                  <a:tcPr marL="45723" marR="45723" marT="22862" marB="22862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869877">
                <a:tc>
                  <a:txBody>
                    <a:bodyPr/>
                    <a:lstStyle/>
                    <a:p>
                      <a:r>
                        <a:rPr lang="uk-UA" sz="1400"/>
                        <a:t>Колір та прозорість</a:t>
                      </a:r>
                      <a:endParaRPr lang="uk-UA" sz="1400" b="0"/>
                    </a:p>
                  </a:txBody>
                  <a:tcPr marL="45723" marR="45723" marT="22862" marB="22862" anchor="ctr"/>
                </a:tc>
                <a:tc>
                  <a:txBody>
                    <a:bodyPr/>
                    <a:lstStyle/>
                    <a:p>
                      <a:r>
                        <a:rPr lang="uk-UA" sz="1400" dirty="0"/>
                        <a:t>Часто </a:t>
                      </a:r>
                      <a:r>
                        <a:rPr lang="uk-UA" sz="1400" dirty="0" err="1"/>
                        <a:t>ксантохромна</a:t>
                      </a:r>
                      <a:r>
                        <a:rPr lang="uk-UA" sz="1400" dirty="0"/>
                        <a:t>,</a:t>
                      </a:r>
                    </a:p>
                    <a:p>
                      <a:r>
                        <a:rPr lang="uk-UA" sz="1400" dirty="0"/>
                        <a:t>прозора</a:t>
                      </a:r>
                      <a:endParaRPr lang="uk-UA" sz="1400" b="0" dirty="0"/>
                    </a:p>
                  </a:txBody>
                  <a:tcPr marL="45723" marR="45723" marT="22862" marB="22862" anchor="ctr"/>
                </a:tc>
                <a:tc>
                  <a:txBody>
                    <a:bodyPr/>
                    <a:lstStyle/>
                    <a:p>
                      <a:r>
                        <a:rPr lang="uk-UA" sz="1400" dirty="0"/>
                        <a:t>Безколірна,</a:t>
                      </a:r>
                    </a:p>
                    <a:p>
                      <a:r>
                        <a:rPr lang="uk-UA" sz="1400" dirty="0"/>
                        <a:t>прозора</a:t>
                      </a:r>
                      <a:endParaRPr lang="uk-UA" sz="1400" b="0" dirty="0"/>
                    </a:p>
                  </a:txBody>
                  <a:tcPr marL="45723" marR="45723" marT="22862" marB="22862" anchor="ctr"/>
                </a:tc>
                <a:tc>
                  <a:txBody>
                    <a:bodyPr/>
                    <a:lstStyle/>
                    <a:p>
                      <a:r>
                        <a:rPr lang="uk-UA" sz="1400"/>
                        <a:t>Безколірна,</a:t>
                      </a:r>
                    </a:p>
                    <a:p>
                      <a:r>
                        <a:rPr lang="uk-UA" sz="1400"/>
                        <a:t>прозора</a:t>
                      </a:r>
                      <a:endParaRPr lang="uk-UA" sz="1400" b="0"/>
                    </a:p>
                  </a:txBody>
                  <a:tcPr marL="45723" marR="45723" marT="22862" marB="22862" anchor="ctr"/>
                </a:tc>
                <a:tc gridSpan="2">
                  <a:txBody>
                    <a:bodyPr/>
                    <a:lstStyle/>
                    <a:p>
                      <a:r>
                        <a:rPr lang="uk-UA" sz="1400" dirty="0"/>
                        <a:t>Безколірна,</a:t>
                      </a:r>
                    </a:p>
                    <a:p>
                      <a:r>
                        <a:rPr lang="uk-UA" sz="1400" dirty="0"/>
                        <a:t>прозора</a:t>
                      </a:r>
                      <a:endParaRPr lang="uk-UA" sz="1400" b="0" dirty="0"/>
                    </a:p>
                  </a:txBody>
                  <a:tcPr marL="45723" marR="45723" marT="22862" marB="22862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80570">
                <a:tc>
                  <a:txBody>
                    <a:bodyPr/>
                    <a:lstStyle/>
                    <a:p>
                      <a:r>
                        <a:rPr lang="uk-UA" sz="1400"/>
                        <a:t>Білок, г/л</a:t>
                      </a:r>
                      <a:endParaRPr lang="uk-UA" sz="1400" b="0"/>
                    </a:p>
                  </a:txBody>
                  <a:tcPr marL="45723" marR="45723" marT="22862" marB="22862" anchor="ctr"/>
                </a:tc>
                <a:tc>
                  <a:txBody>
                    <a:bodyPr/>
                    <a:lstStyle/>
                    <a:p>
                      <a:r>
                        <a:rPr lang="uk-UA" sz="1400"/>
                        <a:t>0,4-0,8</a:t>
                      </a:r>
                      <a:endParaRPr lang="uk-UA" sz="1400" b="0"/>
                    </a:p>
                  </a:txBody>
                  <a:tcPr marL="45723" marR="45723" marT="22862" marB="22862" anchor="ctr"/>
                </a:tc>
                <a:tc>
                  <a:txBody>
                    <a:bodyPr/>
                    <a:lstStyle/>
                    <a:p>
                      <a:r>
                        <a:rPr lang="uk-UA" sz="1400"/>
                        <a:t>0,2-0,5</a:t>
                      </a:r>
                      <a:endParaRPr lang="uk-UA" sz="1400" b="0"/>
                    </a:p>
                  </a:txBody>
                  <a:tcPr marL="45723" marR="45723" marT="22862" marB="22862" anchor="ctr"/>
                </a:tc>
                <a:tc>
                  <a:txBody>
                    <a:bodyPr/>
                    <a:lstStyle/>
                    <a:p>
                      <a:r>
                        <a:rPr lang="uk-UA" sz="1400"/>
                        <a:t>0,18-0,36</a:t>
                      </a:r>
                      <a:endParaRPr lang="uk-UA" sz="1400" b="0"/>
                    </a:p>
                  </a:txBody>
                  <a:tcPr marL="45723" marR="45723" marT="22862" marB="22862" anchor="ctr"/>
                </a:tc>
                <a:tc gridSpan="2">
                  <a:txBody>
                    <a:bodyPr/>
                    <a:lstStyle/>
                    <a:p>
                      <a:r>
                        <a:rPr lang="uk-UA" sz="1400"/>
                        <a:t>0,16-0,24</a:t>
                      </a:r>
                      <a:endParaRPr lang="uk-UA" sz="1400" b="0"/>
                    </a:p>
                  </a:txBody>
                  <a:tcPr marL="45723" marR="45723" marT="22862" marB="22862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80570">
                <a:tc>
                  <a:txBody>
                    <a:bodyPr/>
                    <a:lstStyle/>
                    <a:p>
                      <a:r>
                        <a:rPr lang="uk-UA" sz="1400"/>
                        <a:t>Цитоз в 1 мкл</a:t>
                      </a:r>
                      <a:endParaRPr lang="uk-UA" sz="1400" b="0"/>
                    </a:p>
                  </a:txBody>
                  <a:tcPr marL="45723" marR="45723" marT="22862" marB="22862" anchor="ctr"/>
                </a:tc>
                <a:tc>
                  <a:txBody>
                    <a:bodyPr/>
                    <a:lstStyle/>
                    <a:p>
                      <a:r>
                        <a:rPr lang="uk-UA" sz="1400"/>
                        <a:t>3/3-30/3</a:t>
                      </a:r>
                      <a:endParaRPr lang="uk-UA" sz="1400" b="0"/>
                    </a:p>
                  </a:txBody>
                  <a:tcPr marL="45723" marR="45723" marT="22862" marB="22862" anchor="ctr"/>
                </a:tc>
                <a:tc>
                  <a:txBody>
                    <a:bodyPr/>
                    <a:lstStyle/>
                    <a:p>
                      <a:r>
                        <a:rPr lang="uk-UA" sz="1400"/>
                        <a:t>3/3-25/3</a:t>
                      </a:r>
                      <a:endParaRPr lang="uk-UA" sz="1400" b="0"/>
                    </a:p>
                  </a:txBody>
                  <a:tcPr marL="45723" marR="45723" marT="22862" marB="22862" anchor="ctr"/>
                </a:tc>
                <a:tc>
                  <a:txBody>
                    <a:bodyPr/>
                    <a:lstStyle/>
                    <a:p>
                      <a:r>
                        <a:rPr lang="uk-UA" sz="1400"/>
                        <a:t>3/3-20/3</a:t>
                      </a:r>
                      <a:endParaRPr lang="uk-UA" sz="1400" b="0"/>
                    </a:p>
                  </a:txBody>
                  <a:tcPr marL="45723" marR="45723" marT="22862" marB="22862" anchor="ctr"/>
                </a:tc>
                <a:tc gridSpan="2">
                  <a:txBody>
                    <a:bodyPr/>
                    <a:lstStyle/>
                    <a:p>
                      <a:r>
                        <a:rPr lang="uk-UA" sz="1400"/>
                        <a:t>3/3-10/3</a:t>
                      </a:r>
                      <a:endParaRPr lang="uk-UA" sz="1400" b="0"/>
                    </a:p>
                  </a:txBody>
                  <a:tcPr marL="45723" marR="45723" marT="22862" marB="22862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359182">
                <a:tc>
                  <a:txBody>
                    <a:bodyPr/>
                    <a:lstStyle/>
                    <a:p>
                      <a:r>
                        <a:rPr lang="uk-UA" sz="1400"/>
                        <a:t>Вид клітин</a:t>
                      </a:r>
                      <a:endParaRPr lang="uk-UA" sz="1400" b="0"/>
                    </a:p>
                  </a:txBody>
                  <a:tcPr marL="45723" marR="45723" marT="22862" marB="22862" anchor="ctr"/>
                </a:tc>
                <a:tc>
                  <a:txBody>
                    <a:bodyPr/>
                    <a:lstStyle/>
                    <a:p>
                      <a:r>
                        <a:rPr lang="uk-UA" sz="1400"/>
                        <a:t>Переважно лімфоцити,</a:t>
                      </a:r>
                    </a:p>
                    <a:p>
                      <a:r>
                        <a:rPr lang="uk-UA" sz="1400"/>
                        <a:t>поодинокі нейтрофіли</a:t>
                      </a:r>
                      <a:endParaRPr lang="uk-UA" sz="1400" b="0"/>
                    </a:p>
                  </a:txBody>
                  <a:tcPr marL="45723" marR="45723" marT="22862" marB="22862" anchor="ctr"/>
                </a:tc>
                <a:tc>
                  <a:txBody>
                    <a:bodyPr/>
                    <a:lstStyle/>
                    <a:p>
                      <a:r>
                        <a:rPr lang="uk-UA" sz="1400"/>
                        <a:t>Переважно лімфоцити</a:t>
                      </a:r>
                      <a:endParaRPr lang="uk-UA" sz="1400" b="0"/>
                    </a:p>
                  </a:txBody>
                  <a:tcPr marL="45723" marR="45723" marT="22862" marB="22862" anchor="ctr"/>
                </a:tc>
                <a:tc>
                  <a:txBody>
                    <a:bodyPr/>
                    <a:lstStyle/>
                    <a:p>
                      <a:r>
                        <a:rPr lang="uk-UA" sz="1400"/>
                        <a:t>Лімфоцити</a:t>
                      </a:r>
                      <a:endParaRPr lang="uk-UA" sz="1400" b="0"/>
                    </a:p>
                  </a:txBody>
                  <a:tcPr marL="45723" marR="45723" marT="22862" marB="22862" anchor="ctr"/>
                </a:tc>
                <a:tc gridSpan="2">
                  <a:txBody>
                    <a:bodyPr/>
                    <a:lstStyle/>
                    <a:p>
                      <a:r>
                        <a:rPr lang="uk-UA" sz="1400"/>
                        <a:t>Лімфоцити</a:t>
                      </a:r>
                      <a:endParaRPr lang="uk-UA" sz="1400" b="0"/>
                    </a:p>
                  </a:txBody>
                  <a:tcPr marL="45723" marR="45723" marT="22862" marB="22862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80570">
                <a:tc>
                  <a:txBody>
                    <a:bodyPr/>
                    <a:lstStyle/>
                    <a:p>
                      <a:r>
                        <a:rPr lang="uk-UA" sz="1400"/>
                        <a:t>Проба Панді</a:t>
                      </a:r>
                      <a:endParaRPr lang="uk-UA" sz="1400" b="0"/>
                    </a:p>
                  </a:txBody>
                  <a:tcPr marL="45723" marR="45723" marT="22862" marB="22862" anchor="ctr"/>
                </a:tc>
                <a:tc>
                  <a:txBody>
                    <a:bodyPr/>
                    <a:lstStyle/>
                    <a:p>
                      <a:r>
                        <a:rPr lang="uk-UA" sz="1400"/>
                        <a:t>Від + до ++</a:t>
                      </a:r>
                      <a:endParaRPr lang="uk-UA" sz="1400" b="0"/>
                    </a:p>
                  </a:txBody>
                  <a:tcPr marL="45723" marR="45723" marT="22862" marB="22862" anchor="ctr"/>
                </a:tc>
                <a:tc>
                  <a:txBody>
                    <a:bodyPr/>
                    <a:lstStyle/>
                    <a:p>
                      <a:r>
                        <a:rPr lang="uk-UA" sz="1400"/>
                        <a:t>+</a:t>
                      </a:r>
                      <a:endParaRPr lang="uk-UA" sz="1400" b="0"/>
                    </a:p>
                  </a:txBody>
                  <a:tcPr marL="45723" marR="45723" marT="22862" marB="22862" anchor="ctr"/>
                </a:tc>
                <a:tc>
                  <a:txBody>
                    <a:bodyPr/>
                    <a:lstStyle/>
                    <a:p>
                      <a:r>
                        <a:rPr lang="uk-UA" sz="1400"/>
                        <a:t>Рідко +</a:t>
                      </a:r>
                      <a:endParaRPr lang="uk-UA" sz="1400" b="0"/>
                    </a:p>
                  </a:txBody>
                  <a:tcPr marL="45723" marR="45723" marT="22862" marB="22862" anchor="ctr"/>
                </a:tc>
                <a:tc gridSpan="2">
                  <a:txBody>
                    <a:bodyPr/>
                    <a:lstStyle/>
                    <a:p>
                      <a:r>
                        <a:rPr lang="uk-UA" sz="1400"/>
                        <a:t>-</a:t>
                      </a:r>
                      <a:endParaRPr lang="uk-UA" sz="1400" b="0"/>
                    </a:p>
                  </a:txBody>
                  <a:tcPr marL="45723" marR="45723" marT="22862" marB="22862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543673">
                <a:tc>
                  <a:txBody>
                    <a:bodyPr/>
                    <a:lstStyle/>
                    <a:p>
                      <a:r>
                        <a:rPr lang="uk-UA" sz="1400"/>
                        <a:t>Цукор, ммоль/л</a:t>
                      </a:r>
                      <a:endParaRPr lang="uk-UA" sz="1400" b="0"/>
                    </a:p>
                  </a:txBody>
                  <a:tcPr marL="45723" marR="45723" marT="22862" marB="22862" anchor="ctr"/>
                </a:tc>
                <a:tc>
                  <a:txBody>
                    <a:bodyPr/>
                    <a:lstStyle/>
                    <a:p>
                      <a:r>
                        <a:rPr lang="uk-UA" sz="1400"/>
                        <a:t>1,7-3,9</a:t>
                      </a:r>
                      <a:endParaRPr lang="uk-UA" sz="1400" b="0"/>
                    </a:p>
                  </a:txBody>
                  <a:tcPr marL="45723" marR="45723" marT="22862" marB="22862" anchor="ctr"/>
                </a:tc>
                <a:tc>
                  <a:txBody>
                    <a:bodyPr/>
                    <a:lstStyle/>
                    <a:p>
                      <a:r>
                        <a:rPr lang="uk-UA" sz="1400"/>
                        <a:t>2,2-3,9</a:t>
                      </a:r>
                      <a:endParaRPr lang="uk-UA" sz="1400" b="0"/>
                    </a:p>
                  </a:txBody>
                  <a:tcPr marL="45723" marR="45723" marT="22862" marB="22862" anchor="ctr"/>
                </a:tc>
                <a:tc>
                  <a:txBody>
                    <a:bodyPr/>
                    <a:lstStyle/>
                    <a:p>
                      <a:r>
                        <a:rPr lang="uk-UA" sz="1400"/>
                        <a:t>2,2-3,9</a:t>
                      </a:r>
                      <a:endParaRPr lang="uk-UA" sz="1400" b="0"/>
                    </a:p>
                  </a:txBody>
                  <a:tcPr marL="45723" marR="45723" marT="22862" marB="22862" anchor="ctr"/>
                </a:tc>
                <a:tc gridSpan="2">
                  <a:txBody>
                    <a:bodyPr/>
                    <a:lstStyle/>
                    <a:p>
                      <a:r>
                        <a:rPr lang="uk-UA" sz="1400"/>
                        <a:t>2,2-4,4</a:t>
                      </a:r>
                      <a:endParaRPr lang="uk-UA" sz="1400" b="0"/>
                    </a:p>
                  </a:txBody>
                  <a:tcPr marL="45723" marR="45723" marT="22862" marB="22862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52269">
                <a:tc>
                  <a:txBody>
                    <a:bodyPr/>
                    <a:lstStyle/>
                    <a:p>
                      <a:pPr algn="l"/>
                      <a:endParaRPr lang="uk-UA" sz="1400" b="0" i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5723" marR="45723" marT="22862" marB="22862" anchor="ctr"/>
                </a:tc>
                <a:tc>
                  <a:txBody>
                    <a:bodyPr/>
                    <a:lstStyle/>
                    <a:p>
                      <a:pPr algn="l"/>
                      <a:endParaRPr lang="uk-UA" sz="1400" b="0" i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5723" marR="45723" marT="22862" marB="22862" anchor="ctr"/>
                </a:tc>
                <a:tc>
                  <a:txBody>
                    <a:bodyPr/>
                    <a:lstStyle/>
                    <a:p>
                      <a:pPr algn="l"/>
                      <a:endParaRPr lang="uk-UA" sz="1400" b="0" i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5723" marR="45723" marT="22862" marB="22862" anchor="ctr"/>
                </a:tc>
                <a:tc>
                  <a:txBody>
                    <a:bodyPr/>
                    <a:lstStyle/>
                    <a:p>
                      <a:pPr algn="l"/>
                      <a:endParaRPr lang="uk-UA" sz="1400" b="0" i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5723" marR="45723" marT="22862" marB="22862" anchor="ctr"/>
                </a:tc>
                <a:tc>
                  <a:txBody>
                    <a:bodyPr/>
                    <a:lstStyle/>
                    <a:p>
                      <a:pPr algn="l"/>
                      <a:endParaRPr lang="uk-UA" sz="1400" b="0" i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45723" marR="45723" marT="22862" marB="22862" anchor="ctr"/>
                </a:tc>
                <a:tc>
                  <a:txBody>
                    <a:bodyPr/>
                    <a:lstStyle/>
                    <a:p>
                      <a:endParaRPr lang="uk-UA" sz="1400" b="0" dirty="0"/>
                    </a:p>
                  </a:txBody>
                  <a:tcPr marL="45723" marR="45723" marT="22862" marB="22862"/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b="1" dirty="0" smtClean="0">
                <a:solidFill>
                  <a:schemeClr val="bg1"/>
                </a:solidFill>
              </a:rPr>
              <a:t>ТРАНЗИТОРНІ РУДИМЕНТАРНІ </a:t>
            </a:r>
            <a:r>
              <a:rPr lang="uk-UA" sz="3200" b="1" dirty="0" smtClean="0">
                <a:solidFill>
                  <a:schemeClr val="bg1"/>
                </a:solidFill>
              </a:rPr>
              <a:t>РЕФЛЕКСИ</a:t>
            </a:r>
            <a:br>
              <a:rPr lang="uk-UA" sz="3200" b="1" dirty="0" smtClean="0">
                <a:solidFill>
                  <a:schemeClr val="bg1"/>
                </a:solidFill>
              </a:rPr>
            </a:br>
            <a:r>
              <a:rPr lang="uk-UA" sz="3200" b="1" dirty="0" smtClean="0">
                <a:solidFill>
                  <a:schemeClr val="bg1"/>
                </a:solidFill>
              </a:rPr>
              <a:t>Оральні сегментарні </a:t>
            </a:r>
            <a:r>
              <a:rPr lang="uk-UA" sz="3200" b="1" dirty="0" err="1" smtClean="0">
                <a:solidFill>
                  <a:schemeClr val="bg1"/>
                </a:solidFill>
              </a:rPr>
              <a:t>автоматизми</a:t>
            </a:r>
            <a:r>
              <a:rPr lang="uk-UA" sz="3200" dirty="0" smtClean="0"/>
              <a:t/>
            </a:r>
            <a:br>
              <a:rPr lang="uk-UA" sz="3200" dirty="0" smtClean="0"/>
            </a:br>
            <a:endParaRPr lang="uk-UA" sz="32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142984"/>
            <a:ext cx="4281518" cy="5211941"/>
          </a:xfrm>
        </p:spPr>
        <p:txBody>
          <a:bodyPr>
            <a:noAutofit/>
          </a:bodyPr>
          <a:lstStyle/>
          <a:p>
            <a:r>
              <a:rPr lang="uk-UA" sz="1600" i="1" dirty="0" smtClean="0">
                <a:solidFill>
                  <a:srgbClr val="FFFF00"/>
                </a:solidFill>
              </a:rPr>
              <a:t>Смоктальний </a:t>
            </a:r>
            <a:r>
              <a:rPr lang="uk-UA" sz="1600" i="1" dirty="0" smtClean="0">
                <a:solidFill>
                  <a:srgbClr val="FFFF00"/>
                </a:solidFill>
              </a:rPr>
              <a:t>рефлекс</a:t>
            </a:r>
            <a:r>
              <a:rPr lang="uk-UA" sz="1600" i="1" dirty="0" smtClean="0">
                <a:solidFill>
                  <a:schemeClr val="bg1"/>
                </a:solidFill>
              </a:rPr>
              <a:t> </a:t>
            </a:r>
            <a:r>
              <a:rPr lang="uk-UA" sz="1600" dirty="0" smtClean="0">
                <a:solidFill>
                  <a:schemeClr val="bg1"/>
                </a:solidFill>
              </a:rPr>
              <a:t>– якщо покласти в рот соску, виникнуть активні смоктальні рухи (рефлекс фізіологічний до 1-річного віку).</a:t>
            </a:r>
          </a:p>
          <a:p>
            <a:r>
              <a:rPr lang="uk-UA" sz="1600" i="1" dirty="0" smtClean="0">
                <a:solidFill>
                  <a:srgbClr val="FFFF00"/>
                </a:solidFill>
              </a:rPr>
              <a:t>Пошуковий (</a:t>
            </a:r>
            <a:r>
              <a:rPr lang="uk-UA" sz="1600" i="1" dirty="0" err="1" smtClean="0">
                <a:solidFill>
                  <a:srgbClr val="FFFF00"/>
                </a:solidFill>
              </a:rPr>
              <a:t>Куссмауля</a:t>
            </a:r>
            <a:r>
              <a:rPr lang="uk-UA" sz="1600" i="1" dirty="0" smtClean="0">
                <a:solidFill>
                  <a:srgbClr val="FFFF00"/>
                </a:solidFill>
              </a:rPr>
              <a:t>) рефлекс</a:t>
            </a:r>
            <a:r>
              <a:rPr lang="uk-UA" sz="1600" i="1" dirty="0" smtClean="0">
                <a:solidFill>
                  <a:schemeClr val="bg1"/>
                </a:solidFill>
              </a:rPr>
              <a:t> </a:t>
            </a:r>
            <a:r>
              <a:rPr lang="uk-UA" sz="1600" dirty="0" smtClean="0">
                <a:solidFill>
                  <a:schemeClr val="bg1"/>
                </a:solidFill>
              </a:rPr>
              <a:t>– при </a:t>
            </a:r>
            <a:r>
              <a:rPr lang="uk-UA" sz="1600" dirty="0" err="1" smtClean="0">
                <a:solidFill>
                  <a:schemeClr val="bg1"/>
                </a:solidFill>
              </a:rPr>
              <a:t>погладжуванні</a:t>
            </a:r>
            <a:r>
              <a:rPr lang="uk-UA" sz="1600" dirty="0" smtClean="0">
                <a:solidFill>
                  <a:schemeClr val="bg1"/>
                </a:solidFill>
              </a:rPr>
              <a:t> шкіри в ділянці кута рота, не торкаючись губ, відбувається опускання губи, відхилення язика і поворот голови в бік подразника (рефлекс фізіологічний до 1-річного віку).</a:t>
            </a:r>
          </a:p>
          <a:p>
            <a:r>
              <a:rPr lang="uk-UA" sz="1600" i="1" dirty="0" err="1" smtClean="0">
                <a:solidFill>
                  <a:srgbClr val="FFFF00"/>
                </a:solidFill>
              </a:rPr>
              <a:t>Хоботковий</a:t>
            </a:r>
            <a:r>
              <a:rPr lang="uk-UA" sz="1600" i="1" dirty="0" smtClean="0">
                <a:solidFill>
                  <a:srgbClr val="FFFF00"/>
                </a:solidFill>
              </a:rPr>
              <a:t> рефлекс</a:t>
            </a:r>
            <a:r>
              <a:rPr lang="uk-UA" sz="1600" i="1" dirty="0" smtClean="0">
                <a:solidFill>
                  <a:srgbClr val="FFFF00"/>
                </a:solidFill>
              </a:rPr>
              <a:t> </a:t>
            </a:r>
            <a:r>
              <a:rPr lang="uk-UA" sz="1600" dirty="0" smtClean="0">
                <a:solidFill>
                  <a:schemeClr val="bg1"/>
                </a:solidFill>
              </a:rPr>
              <a:t>– при постукуванні пальцем по губах відбувається витягнення губ хоботком (рефлекс фізіологічний до 2 міс життя).</a:t>
            </a:r>
          </a:p>
          <a:p>
            <a:r>
              <a:rPr lang="uk-UA" sz="1600" i="1" dirty="0" smtClean="0">
                <a:solidFill>
                  <a:srgbClr val="FFFF00"/>
                </a:solidFill>
              </a:rPr>
              <a:t>Рефлекс Бабкіна (долонно-ротовий)</a:t>
            </a:r>
            <a:r>
              <a:rPr lang="uk-UA" sz="1600" i="1" dirty="0" smtClean="0">
                <a:solidFill>
                  <a:schemeClr val="bg1"/>
                </a:solidFill>
              </a:rPr>
              <a:t> </a:t>
            </a:r>
            <a:r>
              <a:rPr lang="uk-UA" sz="1600" dirty="0" smtClean="0">
                <a:solidFill>
                  <a:schemeClr val="bg1"/>
                </a:solidFill>
              </a:rPr>
              <a:t>– при натисканні на подушечки великого пальця відкривається рот і згинається голова (рефлекс фізіологічний до 3 міс життя).</a:t>
            </a:r>
          </a:p>
          <a:p>
            <a:endParaRPr lang="uk-UA" sz="1600" dirty="0">
              <a:solidFill>
                <a:schemeClr val="bg1"/>
              </a:solidFill>
            </a:endParaRPr>
          </a:p>
        </p:txBody>
      </p:sp>
      <p:sp>
        <p:nvSpPr>
          <p:cNvPr id="46082" name="AutoShape 2" descr="Результат пошуку зображень за запитом &quot;смоктальний рефлекс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6" name="Рисунок 5" descr="скачанные файлы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1214422"/>
            <a:ext cx="2214578" cy="2200472"/>
          </a:xfrm>
          <a:prstGeom prst="rect">
            <a:avLst/>
          </a:prstGeom>
        </p:spPr>
      </p:pic>
      <p:pic>
        <p:nvPicPr>
          <p:cNvPr id="7" name="Рисунок 6" descr="скачанные файлы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3108" y="2000240"/>
            <a:ext cx="2533650" cy="1800225"/>
          </a:xfrm>
          <a:prstGeom prst="rect">
            <a:avLst/>
          </a:prstGeom>
        </p:spPr>
      </p:pic>
      <p:pic>
        <p:nvPicPr>
          <p:cNvPr id="8" name="Рисунок 7" descr="скачанные файлы (3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720" y="3786190"/>
            <a:ext cx="2438400" cy="1876425"/>
          </a:xfrm>
          <a:prstGeom prst="rect">
            <a:avLst/>
          </a:prstGeom>
        </p:spPr>
      </p:pic>
      <p:pic>
        <p:nvPicPr>
          <p:cNvPr id="9" name="Рисунок 8" descr="скачанные файлы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57422" y="4500570"/>
            <a:ext cx="2438400" cy="1876425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err="1" smtClean="0">
                <a:solidFill>
                  <a:schemeClr val="bg1"/>
                </a:solidFill>
              </a:rPr>
              <a:t>Спінальні</a:t>
            </a:r>
            <a:r>
              <a:rPr lang="uk-UA" sz="4000" b="1" dirty="0" smtClean="0">
                <a:solidFill>
                  <a:schemeClr val="bg1"/>
                </a:solidFill>
              </a:rPr>
              <a:t> сегментарні </a:t>
            </a:r>
            <a:r>
              <a:rPr lang="uk-UA" sz="4000" b="1" dirty="0" err="1" smtClean="0">
                <a:solidFill>
                  <a:schemeClr val="bg1"/>
                </a:solidFill>
              </a:rPr>
              <a:t>автоматизми</a:t>
            </a:r>
            <a:endParaRPr lang="uk-UA" sz="4000" b="1" dirty="0">
              <a:solidFill>
                <a:schemeClr val="bg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357686" y="1500174"/>
            <a:ext cx="4329114" cy="5286412"/>
          </a:xfrm>
        </p:spPr>
        <p:txBody>
          <a:bodyPr>
            <a:noAutofit/>
          </a:bodyPr>
          <a:lstStyle/>
          <a:p>
            <a:r>
              <a:rPr lang="uk-UA" sz="1700" b="1" dirty="0" smtClean="0">
                <a:solidFill>
                  <a:srgbClr val="FFC000"/>
                </a:solidFill>
              </a:rPr>
              <a:t>Хапальний (</a:t>
            </a:r>
            <a:r>
              <a:rPr lang="uk-UA" sz="1700" b="1" dirty="0" err="1" smtClean="0">
                <a:solidFill>
                  <a:srgbClr val="FFC000"/>
                </a:solidFill>
              </a:rPr>
              <a:t>Робінсона</a:t>
            </a:r>
            <a:r>
              <a:rPr lang="uk-UA" sz="1700" b="1" dirty="0" smtClean="0">
                <a:solidFill>
                  <a:srgbClr val="FFC000"/>
                </a:solidFill>
              </a:rPr>
              <a:t>) рефлекс </a:t>
            </a:r>
            <a:r>
              <a:rPr lang="uk-UA" sz="1700" b="1" dirty="0" smtClean="0">
                <a:solidFill>
                  <a:schemeClr val="bg1"/>
                </a:solidFill>
              </a:rPr>
              <a:t>– дитина хапає і міцно тримає предмет при торканні ним поверхні долоні. </a:t>
            </a:r>
          </a:p>
          <a:p>
            <a:r>
              <a:rPr lang="uk-UA" sz="1700" b="1" dirty="0" err="1" smtClean="0">
                <a:solidFill>
                  <a:srgbClr val="FFC000"/>
                </a:solidFill>
              </a:rPr>
              <a:t>Підошвовий</a:t>
            </a:r>
            <a:r>
              <a:rPr lang="uk-UA" sz="1700" b="1" dirty="0" smtClean="0">
                <a:solidFill>
                  <a:srgbClr val="FFC000"/>
                </a:solidFill>
              </a:rPr>
              <a:t> рефлекс</a:t>
            </a:r>
            <a:r>
              <a:rPr lang="uk-UA" sz="1700" b="1" dirty="0" smtClean="0">
                <a:solidFill>
                  <a:schemeClr val="bg1"/>
                </a:solidFill>
              </a:rPr>
              <a:t> – при натисканні в ділянці основи </a:t>
            </a:r>
            <a:r>
              <a:rPr lang="en-US" sz="1700" b="1" dirty="0" smtClean="0">
                <a:solidFill>
                  <a:schemeClr val="bg1"/>
                </a:solidFill>
              </a:rPr>
              <a:t>II–III </a:t>
            </a:r>
            <a:r>
              <a:rPr lang="uk-UA" sz="1700" b="1" dirty="0" smtClean="0">
                <a:solidFill>
                  <a:schemeClr val="bg1"/>
                </a:solidFill>
              </a:rPr>
              <a:t>пальців підошви відбувається </a:t>
            </a:r>
            <a:r>
              <a:rPr lang="uk-UA" sz="1700" b="1" dirty="0" err="1" smtClean="0">
                <a:solidFill>
                  <a:schemeClr val="bg1"/>
                </a:solidFill>
              </a:rPr>
              <a:t>підошвове</a:t>
            </a:r>
            <a:r>
              <a:rPr lang="uk-UA" sz="1700" b="1" dirty="0" smtClean="0">
                <a:solidFill>
                  <a:schemeClr val="bg1"/>
                </a:solidFill>
              </a:rPr>
              <a:t> згинання </a:t>
            </a:r>
            <a:r>
              <a:rPr lang="uk-UA" sz="1700" b="1" dirty="0" smtClean="0">
                <a:solidFill>
                  <a:schemeClr val="bg1"/>
                </a:solidFill>
              </a:rPr>
              <a:t>пальців</a:t>
            </a:r>
            <a:endParaRPr lang="uk-UA" sz="1700" b="1" dirty="0" smtClean="0">
              <a:solidFill>
                <a:schemeClr val="bg1"/>
              </a:solidFill>
            </a:endParaRPr>
          </a:p>
          <a:p>
            <a:r>
              <a:rPr lang="uk-UA" sz="1700" b="1" dirty="0" smtClean="0">
                <a:solidFill>
                  <a:srgbClr val="FFC000"/>
                </a:solidFill>
              </a:rPr>
              <a:t>Рефлекс Моро (</a:t>
            </a:r>
            <a:r>
              <a:rPr lang="uk-UA" sz="1700" b="1" dirty="0" err="1" smtClean="0">
                <a:solidFill>
                  <a:srgbClr val="FFC000"/>
                </a:solidFill>
              </a:rPr>
              <a:t>охоплювальний</a:t>
            </a:r>
            <a:r>
              <a:rPr lang="uk-UA" sz="1700" b="1" dirty="0" smtClean="0">
                <a:solidFill>
                  <a:schemeClr val="bg1"/>
                </a:solidFill>
              </a:rPr>
              <a:t>):</a:t>
            </a:r>
          </a:p>
          <a:p>
            <a:r>
              <a:rPr lang="uk-UA" sz="1700" b="1" dirty="0" smtClean="0">
                <a:solidFill>
                  <a:schemeClr val="bg1"/>
                </a:solidFill>
              </a:rPr>
              <a:t>а) дитину, що перебуває на руках лікаря, різко опускають на 20 см,</a:t>
            </a:r>
            <a:br>
              <a:rPr lang="uk-UA" sz="1700" b="1" dirty="0" smtClean="0">
                <a:solidFill>
                  <a:schemeClr val="bg1"/>
                </a:solidFill>
              </a:rPr>
            </a:br>
            <a:r>
              <a:rPr lang="uk-UA" sz="1700" b="1" dirty="0" smtClean="0">
                <a:solidFill>
                  <a:schemeClr val="bg1"/>
                </a:solidFill>
              </a:rPr>
              <a:t>потім піднімають до вихідного рівня;</a:t>
            </a:r>
          </a:p>
          <a:p>
            <a:r>
              <a:rPr lang="uk-UA" sz="1700" b="1" dirty="0" smtClean="0">
                <a:solidFill>
                  <a:schemeClr val="bg1"/>
                </a:solidFill>
              </a:rPr>
              <a:t>б) швидким рухом розгинають нижні кінцівки;</a:t>
            </a:r>
          </a:p>
          <a:p>
            <a:r>
              <a:rPr lang="uk-UA" sz="1700" b="1" dirty="0" smtClean="0">
                <a:solidFill>
                  <a:schemeClr val="bg1"/>
                </a:solidFill>
              </a:rPr>
              <a:t>в) легенько стукають по поверхні, на якій лежить дитина, на</a:t>
            </a:r>
            <a:br>
              <a:rPr lang="uk-UA" sz="1700" b="1" dirty="0" smtClean="0">
                <a:solidFill>
                  <a:schemeClr val="bg1"/>
                </a:solidFill>
              </a:rPr>
            </a:br>
            <a:r>
              <a:rPr lang="uk-UA" sz="1700" b="1" dirty="0" smtClean="0">
                <a:solidFill>
                  <a:schemeClr val="bg1"/>
                </a:solidFill>
              </a:rPr>
              <a:t>відстані 15–20 см з обох боків від голови</a:t>
            </a:r>
          </a:p>
          <a:p>
            <a:endParaRPr lang="uk-UA" sz="1700" b="1" dirty="0">
              <a:solidFill>
                <a:schemeClr val="bg1"/>
              </a:solidFill>
            </a:endParaRPr>
          </a:p>
        </p:txBody>
      </p:sp>
      <p:sp>
        <p:nvSpPr>
          <p:cNvPr id="48130" name="AutoShape 2" descr="Результат пошуку зображень за запитом &quot;Хапальний (Робінсона) рефлекс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6" name="Рисунок 5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1571612"/>
            <a:ext cx="4066326" cy="1500198"/>
          </a:xfrm>
          <a:prstGeom prst="rect">
            <a:avLst/>
          </a:prstGeom>
        </p:spPr>
      </p:pic>
      <p:pic>
        <p:nvPicPr>
          <p:cNvPr id="7" name="Рисунок 6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3286124"/>
            <a:ext cx="3571900" cy="1632869"/>
          </a:xfrm>
          <a:prstGeom prst="rect">
            <a:avLst/>
          </a:prstGeom>
        </p:spPr>
      </p:pic>
      <p:pic>
        <p:nvPicPr>
          <p:cNvPr id="11" name="Рисунок 10" descr="images (3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7224" y="5072074"/>
            <a:ext cx="3009900" cy="1514475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651</TotalTime>
  <Words>1273</Words>
  <Application>LibreOffice/5.1.0.3$Windows_x86 LibreOffice_project/5e3e00a007d9b3b6efb6797a8b8e57b51ab1f737</Application>
  <PresentationFormat>Экран (4:3)</PresentationFormat>
  <Paragraphs>171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Поток</vt:lpstr>
      <vt:lpstr>Слайд 1</vt:lpstr>
      <vt:lpstr>Головний мозок</vt:lpstr>
      <vt:lpstr>Слайд 3</vt:lpstr>
      <vt:lpstr>Аналізатори</vt:lpstr>
      <vt:lpstr>Чутливість </vt:lpstr>
      <vt:lpstr>Вегетативна нервова система</vt:lpstr>
      <vt:lpstr>Особливості спинномозкової рідини</vt:lpstr>
      <vt:lpstr>ТРАНЗИТОРНІ РУДИМЕНТАРНІ РЕФЛЕКСИ Оральні сегментарні автоматизми </vt:lpstr>
      <vt:lpstr>Спінальні сегментарні автоматизми</vt:lpstr>
      <vt:lpstr>Слайд 10</vt:lpstr>
      <vt:lpstr>Мієлоенцефальні позотонічні рефлекси</vt:lpstr>
      <vt:lpstr>Мезенцефальні установчі автоматизми</vt:lpstr>
      <vt:lpstr>МЕНІНГЕАЛЬНІ ЗНАКИ, РЕФЛЕКСИ</vt:lpstr>
      <vt:lpstr>Слайд 14</vt:lpstr>
      <vt:lpstr>Синдроми ураження нервової системи в дітей раннього віку</vt:lpstr>
      <vt:lpstr>Слайд 16</vt:lpstr>
      <vt:lpstr>Синдроми порушення свідомості</vt:lpstr>
      <vt:lpstr>Гіперкінези</vt:lpstr>
      <vt:lpstr>Судоми</vt:lpstr>
      <vt:lpstr>Нервово-психічний розвиток Новонароджена дитина</vt:lpstr>
      <vt:lpstr>1-2 місяці</vt:lpstr>
      <vt:lpstr>3-4 місяці</vt:lpstr>
      <vt:lpstr>4-5 місяці</vt:lpstr>
      <vt:lpstr>8 місяців</vt:lpstr>
      <vt:lpstr>2 роки</vt:lpstr>
      <vt:lpstr>3 роки</vt:lpstr>
      <vt:lpstr>Дошкільний вік 4-7 років</vt:lpstr>
      <vt:lpstr>Слайд 28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Юлія</dc:creator>
  <cp:lastModifiedBy>Юлія</cp:lastModifiedBy>
  <cp:revision>20</cp:revision>
  <dcterms:created xsi:type="dcterms:W3CDTF">2016-03-02T23:37:46Z</dcterms:created>
  <dcterms:modified xsi:type="dcterms:W3CDTF">2016-03-05T09:26:50Z</dcterms:modified>
  <dc:language>uk-UA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ompany">
    <vt:lpwstr>Microsoft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Экран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12</vt:i4>
  </property>
</Properties>
</file>